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1"/>
  </p:notesMasterIdLst>
  <p:sldIdLst>
    <p:sldId id="256" r:id="rId2"/>
    <p:sldId id="324" r:id="rId3"/>
    <p:sldId id="288" r:id="rId4"/>
    <p:sldId id="289" r:id="rId5"/>
    <p:sldId id="285" r:id="rId6"/>
    <p:sldId id="282" r:id="rId7"/>
    <p:sldId id="290" r:id="rId8"/>
    <p:sldId id="291" r:id="rId9"/>
    <p:sldId id="284" r:id="rId10"/>
    <p:sldId id="281" r:id="rId11"/>
    <p:sldId id="286" r:id="rId12"/>
    <p:sldId id="287" r:id="rId13"/>
    <p:sldId id="292" r:id="rId14"/>
    <p:sldId id="283" r:id="rId15"/>
    <p:sldId id="308" r:id="rId16"/>
    <p:sldId id="309" r:id="rId17"/>
    <p:sldId id="310" r:id="rId18"/>
    <p:sldId id="313" r:id="rId19"/>
    <p:sldId id="312" r:id="rId20"/>
    <p:sldId id="315" r:id="rId21"/>
    <p:sldId id="314" r:id="rId22"/>
    <p:sldId id="317" r:id="rId23"/>
    <p:sldId id="316" r:id="rId24"/>
    <p:sldId id="311" r:id="rId25"/>
    <p:sldId id="330" r:id="rId26"/>
    <p:sldId id="332" r:id="rId27"/>
    <p:sldId id="337" r:id="rId28"/>
    <p:sldId id="331" r:id="rId29"/>
    <p:sldId id="338" r:id="rId30"/>
    <p:sldId id="333" r:id="rId31"/>
    <p:sldId id="339" r:id="rId32"/>
    <p:sldId id="334" r:id="rId33"/>
    <p:sldId id="340" r:id="rId34"/>
    <p:sldId id="335" r:id="rId35"/>
    <p:sldId id="341" r:id="rId36"/>
    <p:sldId id="336" r:id="rId37"/>
    <p:sldId id="353" r:id="rId38"/>
    <p:sldId id="349" r:id="rId39"/>
    <p:sldId id="354" r:id="rId40"/>
    <p:sldId id="350" r:id="rId41"/>
    <p:sldId id="355" r:id="rId42"/>
    <p:sldId id="351" r:id="rId43"/>
    <p:sldId id="356" r:id="rId44"/>
    <p:sldId id="352" r:id="rId45"/>
    <p:sldId id="379" r:id="rId46"/>
    <p:sldId id="380" r:id="rId47"/>
    <p:sldId id="391" r:id="rId48"/>
    <p:sldId id="382" r:id="rId49"/>
    <p:sldId id="400" r:id="rId50"/>
    <p:sldId id="394" r:id="rId51"/>
    <p:sldId id="401" r:id="rId52"/>
    <p:sldId id="395" r:id="rId53"/>
    <p:sldId id="402" r:id="rId54"/>
    <p:sldId id="396" r:id="rId55"/>
    <p:sldId id="403" r:id="rId56"/>
    <p:sldId id="397" r:id="rId57"/>
    <p:sldId id="404" r:id="rId58"/>
    <p:sldId id="398" r:id="rId59"/>
    <p:sldId id="405" r:id="rId60"/>
    <p:sldId id="399" r:id="rId61"/>
    <p:sldId id="428" r:id="rId62"/>
    <p:sldId id="390" r:id="rId63"/>
    <p:sldId id="381" r:id="rId64"/>
    <p:sldId id="392" r:id="rId65"/>
    <p:sldId id="384" r:id="rId66"/>
    <p:sldId id="393" r:id="rId67"/>
    <p:sldId id="383" r:id="rId68"/>
    <p:sldId id="434" r:id="rId69"/>
    <p:sldId id="435" r:id="rId70"/>
    <p:sldId id="465" r:id="rId71"/>
    <p:sldId id="444" r:id="rId72"/>
    <p:sldId id="466" r:id="rId73"/>
    <p:sldId id="445" r:id="rId74"/>
    <p:sldId id="469" r:id="rId75"/>
    <p:sldId id="460" r:id="rId76"/>
    <p:sldId id="467" r:id="rId77"/>
    <p:sldId id="446" r:id="rId78"/>
    <p:sldId id="468" r:id="rId79"/>
    <p:sldId id="447" r:id="rId80"/>
    <p:sldId id="470" r:id="rId81"/>
    <p:sldId id="448" r:id="rId82"/>
    <p:sldId id="471" r:id="rId83"/>
    <p:sldId id="449" r:id="rId84"/>
    <p:sldId id="472" r:id="rId85"/>
    <p:sldId id="450" r:id="rId86"/>
    <p:sldId id="473" r:id="rId87"/>
    <p:sldId id="451" r:id="rId88"/>
    <p:sldId id="474" r:id="rId89"/>
    <p:sldId id="452"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48"/>
  </p:normalViewPr>
  <p:slideViewPr>
    <p:cSldViewPr snapToGrid="0">
      <p:cViewPr varScale="1">
        <p:scale>
          <a:sx n="115" d="100"/>
          <a:sy n="115"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EBF56-2264-6B43-8BA2-E4C78A318F3C}" type="datetimeFigureOut">
              <a:rPr lang="en-NL" smtClean="0"/>
              <a:t>11/11/2024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3C816-6D07-6E4F-B71A-7176C4E34284}" type="slidenum">
              <a:rPr lang="en-NL" smtClean="0"/>
              <a:t>‹#›</a:t>
            </a:fld>
            <a:endParaRPr lang="en-NL"/>
          </a:p>
        </p:txBody>
      </p:sp>
    </p:spTree>
    <p:extLst>
      <p:ext uri="{BB962C8B-B14F-4D97-AF65-F5344CB8AC3E}">
        <p14:creationId xmlns:p14="http://schemas.microsoft.com/office/powerpoint/2010/main" val="32664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a:t>11/11/24</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a:t>11/11/24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a:t>11/11/24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a:t>11/11/24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a:t>11/11/24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a:t>11/11/24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a:t>11/11/24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A9606D2-3277-4567-A0C1-362DBFDCE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nl-NL" dirty="0"/>
          </a:p>
        </p:txBody>
      </p:sp>
      <p:sp useBgFill="1">
        <p:nvSpPr>
          <p:cNvPr id="10" name="Freeform: Shape 9">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chemeClr val="tx1">
                <a:lumMod val="50000"/>
                <a:lumOff val="50000"/>
              </a:schemeClr>
            </a:solidFill>
            <a:miter lim="800000"/>
          </a:ln>
          <a:effectLst>
            <a:outerShdw blurRad="127000" dist="635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nl-NL" dirty="0"/>
          </a:p>
        </p:txBody>
      </p:sp>
      <p:sp>
        <p:nvSpPr>
          <p:cNvPr id="12"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nl-NL" dirty="0"/>
          </a:p>
        </p:txBody>
      </p:sp>
      <p:sp>
        <p:nvSpPr>
          <p:cNvPr id="2" name="Title 1">
            <a:extLst>
              <a:ext uri="{FF2B5EF4-FFF2-40B4-BE49-F238E27FC236}">
                <a16:creationId xmlns:a16="http://schemas.microsoft.com/office/drawing/2014/main" id="{9CE9E98D-FCF2-9154-92C5-25699105BF79}"/>
              </a:ext>
            </a:extLst>
          </p:cNvPr>
          <p:cNvSpPr>
            <a:spLocks noGrp="1"/>
          </p:cNvSpPr>
          <p:nvPr>
            <p:ph type="ctrTitle"/>
          </p:nvPr>
        </p:nvSpPr>
        <p:spPr>
          <a:xfrm>
            <a:off x="1218407" y="1044250"/>
            <a:ext cx="9841574" cy="2646007"/>
          </a:xfrm>
        </p:spPr>
        <p:txBody>
          <a:bodyPr>
            <a:normAutofit/>
          </a:bodyPr>
          <a:lstStyle/>
          <a:p>
            <a:pPr algn="ctr"/>
            <a:r>
              <a:rPr lang="nl-NL" sz="6000" dirty="0"/>
              <a:t>Massacultuur</a:t>
            </a:r>
          </a:p>
        </p:txBody>
      </p:sp>
      <p:sp>
        <p:nvSpPr>
          <p:cNvPr id="3" name="Subtitle 2">
            <a:extLst>
              <a:ext uri="{FF2B5EF4-FFF2-40B4-BE49-F238E27FC236}">
                <a16:creationId xmlns:a16="http://schemas.microsoft.com/office/drawing/2014/main" id="{132CFBCC-7DB0-6E7E-FB30-8410C939EEC4}"/>
              </a:ext>
            </a:extLst>
          </p:cNvPr>
          <p:cNvSpPr>
            <a:spLocks noGrp="1"/>
          </p:cNvSpPr>
          <p:nvPr>
            <p:ph type="subTitle" idx="1"/>
          </p:nvPr>
        </p:nvSpPr>
        <p:spPr>
          <a:xfrm>
            <a:off x="1218408" y="4058557"/>
            <a:ext cx="9841574" cy="1906814"/>
          </a:xfrm>
        </p:spPr>
        <p:txBody>
          <a:bodyPr>
            <a:normAutofit/>
          </a:bodyPr>
          <a:lstStyle/>
          <a:p>
            <a:pPr algn="ctr"/>
            <a:r>
              <a:rPr lang="nl-NL" dirty="0">
                <a:solidFill>
                  <a:schemeClr val="tx1">
                    <a:lumMod val="85000"/>
                    <a:lumOff val="15000"/>
                  </a:schemeClr>
                </a:solidFill>
              </a:rPr>
              <a:t>Nieuwe Wegen</a:t>
            </a:r>
          </a:p>
          <a:p>
            <a:pPr algn="ctr"/>
            <a:endParaRPr lang="nl-NL" dirty="0">
              <a:solidFill>
                <a:schemeClr val="tx1">
                  <a:lumMod val="85000"/>
                  <a:lumOff val="15000"/>
                </a:schemeClr>
              </a:solidFill>
            </a:endParaRPr>
          </a:p>
          <a:p>
            <a:pPr algn="ctr"/>
            <a:endParaRPr lang="nl-NL" dirty="0">
              <a:solidFill>
                <a:schemeClr val="bg2">
                  <a:lumMod val="50000"/>
                </a:schemeClr>
              </a:solidFill>
            </a:endParaRPr>
          </a:p>
        </p:txBody>
      </p:sp>
    </p:spTree>
    <p:extLst>
      <p:ext uri="{BB962C8B-B14F-4D97-AF65-F5344CB8AC3E}">
        <p14:creationId xmlns:p14="http://schemas.microsoft.com/office/powerpoint/2010/main" val="288119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DD1E0-6854-F9DD-94A5-AC26E4E2E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D80D9B-D469-2498-A85F-944F3ED3222E}"/>
              </a:ext>
            </a:extLst>
          </p:cNvPr>
          <p:cNvSpPr>
            <a:spLocks noGrp="1"/>
          </p:cNvSpPr>
          <p:nvPr>
            <p:ph type="title"/>
          </p:nvPr>
        </p:nvSpPr>
        <p:spPr>
          <a:xfrm>
            <a:off x="897559" y="2357258"/>
            <a:ext cx="10396882" cy="1151965"/>
          </a:xfrm>
        </p:spPr>
        <p:txBody>
          <a:bodyPr>
            <a:normAutofit/>
          </a:bodyPr>
          <a:lstStyle/>
          <a:p>
            <a:pPr algn="ctr"/>
            <a:r>
              <a:rPr lang="nl-NL" dirty="0"/>
              <a:t>Pure Dans</a:t>
            </a:r>
          </a:p>
        </p:txBody>
      </p:sp>
    </p:spTree>
    <p:extLst>
      <p:ext uri="{BB962C8B-B14F-4D97-AF65-F5344CB8AC3E}">
        <p14:creationId xmlns:p14="http://schemas.microsoft.com/office/powerpoint/2010/main" val="127107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9B9CD-0E8F-293F-08BD-418DC656FC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75FDEC-2412-3DF2-F5FE-7C9227B527FD}"/>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Ruige theatervorm bedacht door </a:t>
            </a:r>
            <a:r>
              <a:rPr lang="nl-NL" sz="3600" cap="none" dirty="0" err="1"/>
              <a:t>Artonin</a:t>
            </a:r>
            <a:r>
              <a:rPr lang="nl-NL" sz="3600" cap="none" dirty="0"/>
              <a:t> </a:t>
            </a:r>
            <a:r>
              <a:rPr lang="nl-NL" sz="3600" cap="none" dirty="0" err="1"/>
              <a:t>Artaud</a:t>
            </a:r>
            <a:r>
              <a:rPr lang="nl-NL" sz="3600" cap="none" dirty="0"/>
              <a:t>. Door acteurs fysiek uit te putten probeert </a:t>
            </a:r>
            <a:r>
              <a:rPr lang="nl-NL" sz="3600" cap="none" dirty="0" err="1"/>
              <a:t>Artaud</a:t>
            </a:r>
            <a:r>
              <a:rPr lang="nl-NL" sz="3600" cap="none" dirty="0"/>
              <a:t> de rationele controle weg te nemen en het te laten spelen vanuit het onderbewuste.</a:t>
            </a:r>
          </a:p>
        </p:txBody>
      </p:sp>
    </p:spTree>
    <p:extLst>
      <p:ext uri="{BB962C8B-B14F-4D97-AF65-F5344CB8AC3E}">
        <p14:creationId xmlns:p14="http://schemas.microsoft.com/office/powerpoint/2010/main" val="273327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EBE36-6C3E-6C15-B34A-BAF98D886C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346574-1E13-1A2E-BFE6-F124FA450EFC}"/>
              </a:ext>
            </a:extLst>
          </p:cNvPr>
          <p:cNvSpPr>
            <a:spLocks noGrp="1"/>
          </p:cNvSpPr>
          <p:nvPr>
            <p:ph type="title"/>
          </p:nvPr>
        </p:nvSpPr>
        <p:spPr>
          <a:xfrm>
            <a:off x="897559" y="2357258"/>
            <a:ext cx="10396882" cy="1151965"/>
          </a:xfrm>
        </p:spPr>
        <p:txBody>
          <a:bodyPr>
            <a:normAutofit/>
          </a:bodyPr>
          <a:lstStyle/>
          <a:p>
            <a:pPr algn="ctr"/>
            <a:r>
              <a:rPr lang="nl-NL" dirty="0"/>
              <a:t>Theater van de Wreedheid</a:t>
            </a:r>
          </a:p>
        </p:txBody>
      </p:sp>
    </p:spTree>
    <p:extLst>
      <p:ext uri="{BB962C8B-B14F-4D97-AF65-F5344CB8AC3E}">
        <p14:creationId xmlns:p14="http://schemas.microsoft.com/office/powerpoint/2010/main" val="24605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3A39A-C0E7-F6BD-F219-45DBDBA3A5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476846-6FEB-6A79-ECA1-D628C8355FC2}"/>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Toneelgenre ontstaan na de tweede wereldoorlog, dat de irrationele aspecten van het leven benadrukt, vaak om de doelloosheid van het bestaan aan te tonen.</a:t>
            </a:r>
          </a:p>
          <a:p>
            <a:pPr marL="0" indent="0" algn="ctr">
              <a:buNone/>
            </a:pPr>
            <a:r>
              <a:rPr lang="nl-NL" sz="3600" cap="none" dirty="0"/>
              <a:t>Theatermakers: o.a. Samuel </a:t>
            </a:r>
            <a:r>
              <a:rPr lang="nl-NL" sz="3600" cap="none" dirty="0" err="1"/>
              <a:t>Beckett</a:t>
            </a:r>
            <a:endParaRPr lang="nl-NL" sz="3600" cap="none" dirty="0"/>
          </a:p>
        </p:txBody>
      </p:sp>
    </p:spTree>
    <p:extLst>
      <p:ext uri="{BB962C8B-B14F-4D97-AF65-F5344CB8AC3E}">
        <p14:creationId xmlns:p14="http://schemas.microsoft.com/office/powerpoint/2010/main" val="204994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4F81D-DD1D-EED6-AD43-59228808B7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4ED370-1D8F-C5D0-7630-51D716EE25BD}"/>
              </a:ext>
            </a:extLst>
          </p:cNvPr>
          <p:cNvSpPr>
            <a:spLocks noGrp="1"/>
          </p:cNvSpPr>
          <p:nvPr>
            <p:ph type="title"/>
          </p:nvPr>
        </p:nvSpPr>
        <p:spPr>
          <a:xfrm>
            <a:off x="897559" y="2357258"/>
            <a:ext cx="10396882" cy="1151965"/>
          </a:xfrm>
        </p:spPr>
        <p:txBody>
          <a:bodyPr>
            <a:normAutofit/>
          </a:bodyPr>
          <a:lstStyle/>
          <a:p>
            <a:pPr algn="ctr"/>
            <a:r>
              <a:rPr lang="nl-NL" dirty="0"/>
              <a:t>Absurdistisch Theater</a:t>
            </a:r>
          </a:p>
        </p:txBody>
      </p:sp>
    </p:spTree>
    <p:extLst>
      <p:ext uri="{BB962C8B-B14F-4D97-AF65-F5344CB8AC3E}">
        <p14:creationId xmlns:p14="http://schemas.microsoft.com/office/powerpoint/2010/main" val="73325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BC21F-6B1A-7A4F-D693-BACF3A103F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07113-6A46-642C-BA96-3F28728B519B}"/>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Kunstwerk dat in de vorm van een (theatrale) actie aan het publiek wordt gepresenteerd. Meestal is de handeling niet verhalen, vaak kan het publiek in en uit lopen.</a:t>
            </a:r>
          </a:p>
          <a:p>
            <a:pPr marL="0" indent="0" algn="ctr">
              <a:buNone/>
            </a:pPr>
            <a:r>
              <a:rPr lang="nl-NL" sz="3600" cap="none" dirty="0"/>
              <a:t>Kunstenaars: o.a. </a:t>
            </a:r>
            <a:r>
              <a:rPr lang="nl-NL" sz="3600" cap="none" dirty="0" err="1"/>
              <a:t>Yoko</a:t>
            </a:r>
            <a:r>
              <a:rPr lang="nl-NL" sz="3600" cap="none" dirty="0"/>
              <a:t> </a:t>
            </a:r>
            <a:r>
              <a:rPr lang="nl-NL" sz="3600" cap="none" dirty="0" err="1"/>
              <a:t>Ono</a:t>
            </a:r>
            <a:r>
              <a:rPr lang="nl-NL" sz="3600" cap="none" dirty="0"/>
              <a:t>, Marina </a:t>
            </a:r>
            <a:r>
              <a:rPr lang="nl-NL" sz="3600" cap="none" dirty="0" err="1"/>
              <a:t>Abramovic</a:t>
            </a:r>
            <a:endParaRPr lang="nl-NL" sz="3600" cap="none" dirty="0"/>
          </a:p>
        </p:txBody>
      </p:sp>
    </p:spTree>
    <p:extLst>
      <p:ext uri="{BB962C8B-B14F-4D97-AF65-F5344CB8AC3E}">
        <p14:creationId xmlns:p14="http://schemas.microsoft.com/office/powerpoint/2010/main" val="132064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F985E-306D-DD74-0F27-47D19DA889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DCA1FD-9C9E-5EEE-09BC-AE25EA2F9927}"/>
              </a:ext>
            </a:extLst>
          </p:cNvPr>
          <p:cNvSpPr>
            <a:spLocks noGrp="1"/>
          </p:cNvSpPr>
          <p:nvPr>
            <p:ph type="title"/>
          </p:nvPr>
        </p:nvSpPr>
        <p:spPr>
          <a:xfrm>
            <a:off x="897559" y="2357258"/>
            <a:ext cx="10396882" cy="1151965"/>
          </a:xfrm>
        </p:spPr>
        <p:txBody>
          <a:bodyPr>
            <a:normAutofit/>
          </a:bodyPr>
          <a:lstStyle/>
          <a:p>
            <a:pPr algn="ctr"/>
            <a:r>
              <a:rPr lang="nl-NL" dirty="0"/>
              <a:t>Performance</a:t>
            </a:r>
          </a:p>
        </p:txBody>
      </p:sp>
    </p:spTree>
    <p:extLst>
      <p:ext uri="{BB962C8B-B14F-4D97-AF65-F5344CB8AC3E}">
        <p14:creationId xmlns:p14="http://schemas.microsoft.com/office/powerpoint/2010/main" val="189371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578CE-0BDC-1AC2-DEDF-9894E648FE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087EC-2B91-58B6-94C2-2223650F42B0}"/>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Piano waarbij er op of onder sommige snaren of hamers objecten van metaal, plastic of rubber worden geplaatst, waardoor de klankkleur van de snaar verandert.</a:t>
            </a:r>
          </a:p>
        </p:txBody>
      </p:sp>
    </p:spTree>
    <p:extLst>
      <p:ext uri="{BB962C8B-B14F-4D97-AF65-F5344CB8AC3E}">
        <p14:creationId xmlns:p14="http://schemas.microsoft.com/office/powerpoint/2010/main" val="192917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9E20-7E11-FE81-E08D-E58E975231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4C3136-88ED-49BA-A7E0-E17A7DA77386}"/>
              </a:ext>
            </a:extLst>
          </p:cNvPr>
          <p:cNvSpPr>
            <a:spLocks noGrp="1"/>
          </p:cNvSpPr>
          <p:nvPr>
            <p:ph type="title"/>
          </p:nvPr>
        </p:nvSpPr>
        <p:spPr>
          <a:xfrm>
            <a:off x="897559" y="2357258"/>
            <a:ext cx="10396882" cy="1151965"/>
          </a:xfrm>
        </p:spPr>
        <p:txBody>
          <a:bodyPr>
            <a:normAutofit/>
          </a:bodyPr>
          <a:lstStyle/>
          <a:p>
            <a:pPr algn="ctr"/>
            <a:r>
              <a:rPr lang="nl-NL" dirty="0"/>
              <a:t>Geprepareerde Piano</a:t>
            </a:r>
          </a:p>
        </p:txBody>
      </p:sp>
    </p:spTree>
    <p:extLst>
      <p:ext uri="{BB962C8B-B14F-4D97-AF65-F5344CB8AC3E}">
        <p14:creationId xmlns:p14="http://schemas.microsoft.com/office/powerpoint/2010/main" val="378270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C52A9-CCC8-CB84-2F41-BAEAB519A61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7B1F0A-6688-67BF-ACC4-66327C067FA2}"/>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Theater zonder verhoogd podium, waarbij het publiek meestal vanaf een oplopende tribune op het speelvlak kijkt.</a:t>
            </a:r>
          </a:p>
        </p:txBody>
      </p:sp>
    </p:spTree>
    <p:extLst>
      <p:ext uri="{BB962C8B-B14F-4D97-AF65-F5344CB8AC3E}">
        <p14:creationId xmlns:p14="http://schemas.microsoft.com/office/powerpoint/2010/main" val="169593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CECAB-8295-076B-7929-DBBCA95D73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1B53EC-526E-1474-F118-FA6842258250}"/>
              </a:ext>
            </a:extLst>
          </p:cNvPr>
          <p:cNvSpPr>
            <a:spLocks noGrp="1"/>
          </p:cNvSpPr>
          <p:nvPr>
            <p:ph type="title"/>
          </p:nvPr>
        </p:nvSpPr>
        <p:spPr>
          <a:xfrm>
            <a:off x="897559" y="2357258"/>
            <a:ext cx="10396882" cy="1151965"/>
          </a:xfrm>
        </p:spPr>
        <p:txBody>
          <a:bodyPr>
            <a:normAutofit fontScale="90000"/>
          </a:bodyPr>
          <a:lstStyle/>
          <a:p>
            <a:pPr algn="ctr"/>
            <a:r>
              <a:rPr lang="nl-NL" dirty="0"/>
              <a:t>Flashcards</a:t>
            </a:r>
            <a:br>
              <a:rPr lang="nl-NL" dirty="0"/>
            </a:br>
            <a:br>
              <a:rPr lang="nl-NL" dirty="0"/>
            </a:br>
            <a:r>
              <a:rPr lang="nl-NL" dirty="0"/>
              <a:t>Belangrijke begrippen</a:t>
            </a:r>
          </a:p>
        </p:txBody>
      </p:sp>
    </p:spTree>
    <p:extLst>
      <p:ext uri="{BB962C8B-B14F-4D97-AF65-F5344CB8AC3E}">
        <p14:creationId xmlns:p14="http://schemas.microsoft.com/office/powerpoint/2010/main" val="301789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02A85-47E8-96E6-24FB-7E0F555C11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7D45E2-6173-5D60-C9BA-0EF52CE45196}"/>
              </a:ext>
            </a:extLst>
          </p:cNvPr>
          <p:cNvSpPr>
            <a:spLocks noGrp="1"/>
          </p:cNvSpPr>
          <p:nvPr>
            <p:ph type="title"/>
          </p:nvPr>
        </p:nvSpPr>
        <p:spPr>
          <a:xfrm>
            <a:off x="897559" y="2357258"/>
            <a:ext cx="10396882" cy="1151965"/>
          </a:xfrm>
        </p:spPr>
        <p:txBody>
          <a:bodyPr>
            <a:normAutofit/>
          </a:bodyPr>
          <a:lstStyle/>
          <a:p>
            <a:pPr algn="ctr"/>
            <a:r>
              <a:rPr lang="nl-NL" dirty="0" err="1"/>
              <a:t>Vlakkevloertheater</a:t>
            </a:r>
            <a:endParaRPr lang="nl-NL" dirty="0"/>
          </a:p>
        </p:txBody>
      </p:sp>
    </p:spTree>
    <p:extLst>
      <p:ext uri="{BB962C8B-B14F-4D97-AF65-F5344CB8AC3E}">
        <p14:creationId xmlns:p14="http://schemas.microsoft.com/office/powerpoint/2010/main" val="80995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AD5F-A451-E35A-8B7B-FE586D6632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C1FB9-F13A-50EE-AED9-9CC344D5AB47}"/>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Type theaterzaal waarbij het vaak verhoogde podium omlijst wordt, waardoor er een scheiding ontstaat tussen het (verhoogde) podium en het publiek.</a:t>
            </a:r>
          </a:p>
        </p:txBody>
      </p:sp>
    </p:spTree>
    <p:extLst>
      <p:ext uri="{BB962C8B-B14F-4D97-AF65-F5344CB8AC3E}">
        <p14:creationId xmlns:p14="http://schemas.microsoft.com/office/powerpoint/2010/main" val="339915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8CA81-8705-F08F-50CC-1BECB58EA7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C7C438-BD01-301F-6DE8-B1E297D8F641}"/>
              </a:ext>
            </a:extLst>
          </p:cNvPr>
          <p:cNvSpPr>
            <a:spLocks noGrp="1"/>
          </p:cNvSpPr>
          <p:nvPr>
            <p:ph type="title"/>
          </p:nvPr>
        </p:nvSpPr>
        <p:spPr>
          <a:xfrm>
            <a:off x="897559" y="2357258"/>
            <a:ext cx="10396882" cy="1151965"/>
          </a:xfrm>
        </p:spPr>
        <p:txBody>
          <a:bodyPr>
            <a:normAutofit/>
          </a:bodyPr>
          <a:lstStyle/>
          <a:p>
            <a:pPr algn="ctr"/>
            <a:r>
              <a:rPr lang="nl-NL" dirty="0"/>
              <a:t>Lijsttheater</a:t>
            </a:r>
          </a:p>
        </p:txBody>
      </p:sp>
    </p:spTree>
    <p:extLst>
      <p:ext uri="{BB962C8B-B14F-4D97-AF65-F5344CB8AC3E}">
        <p14:creationId xmlns:p14="http://schemas.microsoft.com/office/powerpoint/2010/main" val="386201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D65A5-AA89-A673-E847-BD1F7EFE1D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07603-B6A0-061E-F7BB-978E9A035A24}"/>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Theatervoorstelling die wordt gespeeld op een andere plaats dan een theatergebouw.</a:t>
            </a:r>
          </a:p>
        </p:txBody>
      </p:sp>
    </p:spTree>
    <p:extLst>
      <p:ext uri="{BB962C8B-B14F-4D97-AF65-F5344CB8AC3E}">
        <p14:creationId xmlns:p14="http://schemas.microsoft.com/office/powerpoint/2010/main" val="2473519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EC7DA-8B7F-3FE4-9880-0584AA9774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A93CE9-1A7F-3F31-7EDF-E50AAFE320A1}"/>
              </a:ext>
            </a:extLst>
          </p:cNvPr>
          <p:cNvSpPr>
            <a:spLocks noGrp="1"/>
          </p:cNvSpPr>
          <p:nvPr>
            <p:ph type="title"/>
          </p:nvPr>
        </p:nvSpPr>
        <p:spPr>
          <a:xfrm>
            <a:off x="897559" y="2357258"/>
            <a:ext cx="10396882" cy="1151965"/>
          </a:xfrm>
        </p:spPr>
        <p:txBody>
          <a:bodyPr>
            <a:normAutofit/>
          </a:bodyPr>
          <a:lstStyle/>
          <a:p>
            <a:pPr algn="ctr"/>
            <a:r>
              <a:rPr lang="nl-NL" dirty="0"/>
              <a:t>Locatietheater</a:t>
            </a:r>
          </a:p>
        </p:txBody>
      </p:sp>
    </p:spTree>
    <p:extLst>
      <p:ext uri="{BB962C8B-B14F-4D97-AF65-F5344CB8AC3E}">
        <p14:creationId xmlns:p14="http://schemas.microsoft.com/office/powerpoint/2010/main" val="1008311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8D226-7416-27D3-CE9A-2BFDD7D3FA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0E72D-B0DA-87EF-8563-BBDC88949260}"/>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Letterlijk; voorhoede. Benaming voor kunstenaars die tussen 1900 en 1950 experimenteren met vernieuwing op het gebied van kunst en cultuur, zich verzetten tegen de geldende maatschappelijke en culturele orde en hun tijd (ver) vooruit zijn.</a:t>
            </a:r>
          </a:p>
        </p:txBody>
      </p:sp>
    </p:spTree>
    <p:extLst>
      <p:ext uri="{BB962C8B-B14F-4D97-AF65-F5344CB8AC3E}">
        <p14:creationId xmlns:p14="http://schemas.microsoft.com/office/powerpoint/2010/main" val="376098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EC684-A136-A387-55BA-3BC67849FD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E755EE-10DE-DCC8-EF43-E543D145EB97}"/>
              </a:ext>
            </a:extLst>
          </p:cNvPr>
          <p:cNvSpPr>
            <a:spLocks noGrp="1"/>
          </p:cNvSpPr>
          <p:nvPr>
            <p:ph type="title"/>
          </p:nvPr>
        </p:nvSpPr>
        <p:spPr>
          <a:xfrm>
            <a:off x="897559" y="2357258"/>
            <a:ext cx="10396882" cy="1151965"/>
          </a:xfrm>
        </p:spPr>
        <p:txBody>
          <a:bodyPr>
            <a:normAutofit/>
          </a:bodyPr>
          <a:lstStyle/>
          <a:p>
            <a:pPr algn="ctr"/>
            <a:r>
              <a:rPr lang="nl-NL" dirty="0"/>
              <a:t>Avant-garde</a:t>
            </a:r>
          </a:p>
        </p:txBody>
      </p:sp>
    </p:spTree>
    <p:extLst>
      <p:ext uri="{BB962C8B-B14F-4D97-AF65-F5344CB8AC3E}">
        <p14:creationId xmlns:p14="http://schemas.microsoft.com/office/powerpoint/2010/main" val="285234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8230-896E-7545-66E4-1D9682ADF1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FF5E-2225-5586-0538-0CA1ECC08807}"/>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Britse rock-’n-roll variant die ontstaat rond 1963. Mix van rock-’n-roll, </a:t>
            </a:r>
            <a:r>
              <a:rPr lang="nl-NL" sz="3200" cap="none" dirty="0" err="1"/>
              <a:t>rhtyhm</a:t>
            </a:r>
            <a:r>
              <a:rPr lang="nl-NL" sz="3200" cap="none" dirty="0"/>
              <a:t>-</a:t>
            </a:r>
            <a:r>
              <a:rPr lang="nl-NL" sz="3200" cap="none" dirty="0" err="1"/>
              <a:t>and</a:t>
            </a:r>
            <a:r>
              <a:rPr lang="nl-NL" sz="3200" cap="none" dirty="0"/>
              <a:t>-blues en soul.</a:t>
            </a:r>
          </a:p>
          <a:p>
            <a:pPr marL="0" indent="0" algn="ctr">
              <a:buNone/>
            </a:pPr>
            <a:r>
              <a:rPr lang="nl-NL" sz="3200" cap="none" dirty="0"/>
              <a:t>Artiesten: o.a. The Beatles</a:t>
            </a:r>
          </a:p>
        </p:txBody>
      </p:sp>
    </p:spTree>
    <p:extLst>
      <p:ext uri="{BB962C8B-B14F-4D97-AF65-F5344CB8AC3E}">
        <p14:creationId xmlns:p14="http://schemas.microsoft.com/office/powerpoint/2010/main" val="1715018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DF85C-17B6-D89A-B5D6-3F5843CDE1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ED92C6-9B5F-943E-1BF4-496765168E66}"/>
              </a:ext>
            </a:extLst>
          </p:cNvPr>
          <p:cNvSpPr>
            <a:spLocks noGrp="1"/>
          </p:cNvSpPr>
          <p:nvPr>
            <p:ph type="title"/>
          </p:nvPr>
        </p:nvSpPr>
        <p:spPr>
          <a:xfrm>
            <a:off x="897559" y="2357258"/>
            <a:ext cx="10396882" cy="1151965"/>
          </a:xfrm>
        </p:spPr>
        <p:txBody>
          <a:bodyPr>
            <a:normAutofit/>
          </a:bodyPr>
          <a:lstStyle/>
          <a:p>
            <a:pPr algn="ctr"/>
            <a:r>
              <a:rPr lang="nl-NL" dirty="0"/>
              <a:t>Beatmuziek</a:t>
            </a:r>
          </a:p>
        </p:txBody>
      </p:sp>
    </p:spTree>
    <p:extLst>
      <p:ext uri="{BB962C8B-B14F-4D97-AF65-F5344CB8AC3E}">
        <p14:creationId xmlns:p14="http://schemas.microsoft.com/office/powerpoint/2010/main" val="258450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13AF-4037-0E4B-BBDB-C054567060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A29DD-F931-72B0-FDE7-121BDDE25CA8}"/>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Popplaat waarbij de nummers een geheel vormen, vaak verbonden door een overkoepelend thema of verhaal.</a:t>
            </a:r>
          </a:p>
        </p:txBody>
      </p:sp>
    </p:spTree>
    <p:extLst>
      <p:ext uri="{BB962C8B-B14F-4D97-AF65-F5344CB8AC3E}">
        <p14:creationId xmlns:p14="http://schemas.microsoft.com/office/powerpoint/2010/main" val="146185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4B8AB-8A01-EA98-AAB9-7B7DB7C5BE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576A08-26E8-FB82-B33F-81BF960B2C38}"/>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Twintigste-eeuwse stroming in de filosofie die leert dat de mens de zin van het leven niet kent. Het feit dat hij bestaat is op zich al zinvol. </a:t>
            </a:r>
          </a:p>
          <a:p>
            <a:pPr marL="0" indent="0" algn="ctr">
              <a:buNone/>
            </a:pPr>
            <a:r>
              <a:rPr lang="nl-NL" sz="3600" cap="none" dirty="0"/>
              <a:t>Filosofen: Jean-Paul Sartre en Albus Camus</a:t>
            </a:r>
          </a:p>
        </p:txBody>
      </p:sp>
    </p:spTree>
    <p:extLst>
      <p:ext uri="{BB962C8B-B14F-4D97-AF65-F5344CB8AC3E}">
        <p14:creationId xmlns:p14="http://schemas.microsoft.com/office/powerpoint/2010/main" val="227169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0C744-A369-16A2-AB1A-BA918F7A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E767D6-8380-0FCA-546B-3256CBB95183}"/>
              </a:ext>
            </a:extLst>
          </p:cNvPr>
          <p:cNvSpPr>
            <a:spLocks noGrp="1"/>
          </p:cNvSpPr>
          <p:nvPr>
            <p:ph type="title"/>
          </p:nvPr>
        </p:nvSpPr>
        <p:spPr>
          <a:xfrm>
            <a:off x="897559" y="2357258"/>
            <a:ext cx="10396882" cy="1151965"/>
          </a:xfrm>
        </p:spPr>
        <p:txBody>
          <a:bodyPr>
            <a:normAutofit/>
          </a:bodyPr>
          <a:lstStyle/>
          <a:p>
            <a:pPr algn="ctr"/>
            <a:r>
              <a:rPr lang="nl-NL" dirty="0"/>
              <a:t>conceptalbum</a:t>
            </a:r>
          </a:p>
        </p:txBody>
      </p:sp>
    </p:spTree>
    <p:extLst>
      <p:ext uri="{BB962C8B-B14F-4D97-AF65-F5344CB8AC3E}">
        <p14:creationId xmlns:p14="http://schemas.microsoft.com/office/powerpoint/2010/main" val="2046051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D707E-475F-E2BE-B956-B544F66B9D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52637-3B99-BD48-7DD2-9F8DFF9B36EB}"/>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Verhalende muziekstijl gebaseerd op traditionele volksmuziek. </a:t>
            </a:r>
          </a:p>
          <a:p>
            <a:pPr marL="0" indent="0" algn="ctr">
              <a:buNone/>
            </a:pPr>
            <a:r>
              <a:rPr lang="nl-NL" sz="3200" cap="none" dirty="0"/>
              <a:t>Artiesten: o.a. Bob Dylan</a:t>
            </a:r>
          </a:p>
        </p:txBody>
      </p:sp>
    </p:spTree>
    <p:extLst>
      <p:ext uri="{BB962C8B-B14F-4D97-AF65-F5344CB8AC3E}">
        <p14:creationId xmlns:p14="http://schemas.microsoft.com/office/powerpoint/2010/main" val="1106237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CFCD3-669D-FD97-51F6-2424CB9FDC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1FA142-707B-C8E4-BBC5-84A6A7AC4918}"/>
              </a:ext>
            </a:extLst>
          </p:cNvPr>
          <p:cNvSpPr>
            <a:spLocks noGrp="1"/>
          </p:cNvSpPr>
          <p:nvPr>
            <p:ph type="title"/>
          </p:nvPr>
        </p:nvSpPr>
        <p:spPr>
          <a:xfrm>
            <a:off x="897559" y="2357258"/>
            <a:ext cx="10396882" cy="1151965"/>
          </a:xfrm>
        </p:spPr>
        <p:txBody>
          <a:bodyPr>
            <a:normAutofit/>
          </a:bodyPr>
          <a:lstStyle/>
          <a:p>
            <a:pPr algn="ctr"/>
            <a:r>
              <a:rPr lang="nl-NL" dirty="0"/>
              <a:t>folk</a:t>
            </a:r>
          </a:p>
        </p:txBody>
      </p:sp>
    </p:spTree>
    <p:extLst>
      <p:ext uri="{BB962C8B-B14F-4D97-AF65-F5344CB8AC3E}">
        <p14:creationId xmlns:p14="http://schemas.microsoft.com/office/powerpoint/2010/main" val="3150451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15537-0966-D500-C5FB-A5C7CFF9C5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17710-30C0-E79C-E326-EC04133F85BA}"/>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Populaire subcultuur onder jongeren in de tweede helft van de jaren zestig. Ze geloven in een vredige maatschappij die gebaseerd is op spiritualiteit en (vrije) liefde. Zij verzetten zich tegen o.a. geweld, kapitalisme en materialisme.</a:t>
            </a:r>
          </a:p>
        </p:txBody>
      </p:sp>
    </p:spTree>
    <p:extLst>
      <p:ext uri="{BB962C8B-B14F-4D97-AF65-F5344CB8AC3E}">
        <p14:creationId xmlns:p14="http://schemas.microsoft.com/office/powerpoint/2010/main" val="3886191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005CF-98BC-71D8-DCD9-13876D4F1F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8A3637C-4105-65E5-0B0C-0BAEC3DA85EE}"/>
              </a:ext>
            </a:extLst>
          </p:cNvPr>
          <p:cNvSpPr>
            <a:spLocks noGrp="1"/>
          </p:cNvSpPr>
          <p:nvPr>
            <p:ph type="title"/>
          </p:nvPr>
        </p:nvSpPr>
        <p:spPr>
          <a:xfrm>
            <a:off x="897559" y="2357258"/>
            <a:ext cx="10396882" cy="1151965"/>
          </a:xfrm>
        </p:spPr>
        <p:txBody>
          <a:bodyPr>
            <a:normAutofit/>
          </a:bodyPr>
          <a:lstStyle/>
          <a:p>
            <a:pPr algn="ctr"/>
            <a:r>
              <a:rPr lang="nl-NL" dirty="0"/>
              <a:t>hippiebeweging</a:t>
            </a:r>
          </a:p>
        </p:txBody>
      </p:sp>
    </p:spTree>
    <p:extLst>
      <p:ext uri="{BB962C8B-B14F-4D97-AF65-F5344CB8AC3E}">
        <p14:creationId xmlns:p14="http://schemas.microsoft.com/office/powerpoint/2010/main" val="780756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25C5-8621-218C-254E-C54D97B663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3B83D-6E09-2A6D-E24B-570BF3433B27}"/>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Benaming voor progressieve rockmuziek die ontstaat vanaf 1960, waarin geëxperimenteerd wordt met afwijkende instrumenten en met geluidstechnische foefjes.</a:t>
            </a:r>
          </a:p>
          <a:p>
            <a:pPr marL="0" indent="0" algn="ctr">
              <a:buNone/>
            </a:pPr>
            <a:r>
              <a:rPr lang="nl-NL" sz="3200" cap="none" dirty="0"/>
              <a:t>Naam verwijst naar de drugsroes waar de muzikanten door beïnvloed zijn of die ze willen uitdrukken.</a:t>
            </a:r>
          </a:p>
          <a:p>
            <a:pPr marL="0" indent="0" algn="ctr">
              <a:buNone/>
            </a:pPr>
            <a:r>
              <a:rPr lang="nl-NL" sz="3200" cap="none" dirty="0"/>
              <a:t>Artiesten: o.a. Jimi Hendrix</a:t>
            </a:r>
          </a:p>
        </p:txBody>
      </p:sp>
    </p:spTree>
    <p:extLst>
      <p:ext uri="{BB962C8B-B14F-4D97-AF65-F5344CB8AC3E}">
        <p14:creationId xmlns:p14="http://schemas.microsoft.com/office/powerpoint/2010/main" val="4020050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B8DFA-EE39-4B10-2B9A-4BA201A612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663E6B-A763-4435-96AE-540ED6B5FE23}"/>
              </a:ext>
            </a:extLst>
          </p:cNvPr>
          <p:cNvSpPr>
            <a:spLocks noGrp="1"/>
          </p:cNvSpPr>
          <p:nvPr>
            <p:ph type="title"/>
          </p:nvPr>
        </p:nvSpPr>
        <p:spPr>
          <a:xfrm>
            <a:off x="897559" y="2357258"/>
            <a:ext cx="10396882" cy="1151965"/>
          </a:xfrm>
        </p:spPr>
        <p:txBody>
          <a:bodyPr>
            <a:normAutofit/>
          </a:bodyPr>
          <a:lstStyle/>
          <a:p>
            <a:pPr algn="ctr"/>
            <a:r>
              <a:rPr lang="nl-NL" dirty="0"/>
              <a:t>Psychedelische rock</a:t>
            </a:r>
          </a:p>
        </p:txBody>
      </p:sp>
    </p:spTree>
    <p:extLst>
      <p:ext uri="{BB962C8B-B14F-4D97-AF65-F5344CB8AC3E}">
        <p14:creationId xmlns:p14="http://schemas.microsoft.com/office/powerpoint/2010/main" val="103844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B6301-ACF9-51BD-1664-911643126F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8E14C-53FE-6172-714A-B3BD24D047EA}"/>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Stroming in de beeldende kunst ontstaan in de jaren 60 in de VS, als reactie op het in die tijd invloedrijke abstract expressionisme. Maakt veel gebruik van spaarzame middelen of eenvoudige geometrische vormen.</a:t>
            </a:r>
          </a:p>
          <a:p>
            <a:pPr marL="0" indent="0" algn="ctr">
              <a:buNone/>
            </a:pPr>
            <a:r>
              <a:rPr lang="nl-NL" sz="3200" cap="none" dirty="0"/>
              <a:t>Kunstenaars: o.a. Donald </a:t>
            </a:r>
            <a:r>
              <a:rPr lang="nl-NL" sz="3200" cap="none" dirty="0" err="1"/>
              <a:t>Judd</a:t>
            </a:r>
            <a:endParaRPr lang="nl-NL" sz="3200" cap="none" dirty="0"/>
          </a:p>
        </p:txBody>
      </p:sp>
    </p:spTree>
    <p:extLst>
      <p:ext uri="{BB962C8B-B14F-4D97-AF65-F5344CB8AC3E}">
        <p14:creationId xmlns:p14="http://schemas.microsoft.com/office/powerpoint/2010/main" val="3509550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83AF2-C8D7-1B66-D6AE-3A4FE8E39F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5C7F68-9741-23DC-6045-91C95DC88722}"/>
              </a:ext>
            </a:extLst>
          </p:cNvPr>
          <p:cNvSpPr>
            <a:spLocks noGrp="1"/>
          </p:cNvSpPr>
          <p:nvPr>
            <p:ph type="title"/>
          </p:nvPr>
        </p:nvSpPr>
        <p:spPr>
          <a:xfrm>
            <a:off x="897559" y="2357258"/>
            <a:ext cx="10396882" cy="1151965"/>
          </a:xfrm>
        </p:spPr>
        <p:txBody>
          <a:bodyPr>
            <a:normAutofit/>
          </a:bodyPr>
          <a:lstStyle/>
          <a:p>
            <a:pPr algn="ctr"/>
            <a:r>
              <a:rPr lang="nl-NL" dirty="0" err="1"/>
              <a:t>Minimal</a:t>
            </a:r>
            <a:r>
              <a:rPr lang="nl-NL" dirty="0"/>
              <a:t> art</a:t>
            </a:r>
          </a:p>
        </p:txBody>
      </p:sp>
    </p:spTree>
    <p:extLst>
      <p:ext uri="{BB962C8B-B14F-4D97-AF65-F5344CB8AC3E}">
        <p14:creationId xmlns:p14="http://schemas.microsoft.com/office/powerpoint/2010/main" val="3586835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A2569-5028-C121-7F34-615120F464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DD7B2-C4C0-9632-E49D-2D76926429CF}"/>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Stroming in de eigentijdse klassieke muziek ontstaan eind jaren zestig in de VS. Kenmerkend is het gebruik van herhaling en korte ritmische motieven, vaak met subtiele variaties of verschuivingen.</a:t>
            </a:r>
          </a:p>
          <a:p>
            <a:pPr marL="0" indent="0" algn="ctr">
              <a:buNone/>
            </a:pPr>
            <a:r>
              <a:rPr lang="nl-NL" sz="3200" cap="none" dirty="0"/>
              <a:t>Componisten: Steve Reich, Terry Riley, Philip </a:t>
            </a:r>
            <a:r>
              <a:rPr lang="nl-NL" sz="3200" cap="none" dirty="0" err="1"/>
              <a:t>Glass</a:t>
            </a:r>
            <a:endParaRPr lang="nl-NL" sz="3200" cap="none" dirty="0"/>
          </a:p>
        </p:txBody>
      </p:sp>
    </p:spTree>
    <p:extLst>
      <p:ext uri="{BB962C8B-B14F-4D97-AF65-F5344CB8AC3E}">
        <p14:creationId xmlns:p14="http://schemas.microsoft.com/office/powerpoint/2010/main" val="114244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93C4-B311-52AA-2CFD-B9CF39C952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F68099-5C0C-3D9C-88A9-7DF431D5413E}"/>
              </a:ext>
            </a:extLst>
          </p:cNvPr>
          <p:cNvSpPr>
            <a:spLocks noGrp="1"/>
          </p:cNvSpPr>
          <p:nvPr>
            <p:ph type="title"/>
          </p:nvPr>
        </p:nvSpPr>
        <p:spPr>
          <a:xfrm>
            <a:off x="897559" y="2357258"/>
            <a:ext cx="10396882" cy="1151965"/>
          </a:xfrm>
        </p:spPr>
        <p:txBody>
          <a:bodyPr>
            <a:normAutofit/>
          </a:bodyPr>
          <a:lstStyle/>
          <a:p>
            <a:pPr algn="ctr"/>
            <a:r>
              <a:rPr lang="nl-NL" dirty="0"/>
              <a:t>Existentialisme</a:t>
            </a:r>
          </a:p>
        </p:txBody>
      </p:sp>
    </p:spTree>
    <p:extLst>
      <p:ext uri="{BB962C8B-B14F-4D97-AF65-F5344CB8AC3E}">
        <p14:creationId xmlns:p14="http://schemas.microsoft.com/office/powerpoint/2010/main" val="73608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24A86-963C-884B-DDE4-56D0E9CE57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2679B4-D458-6163-BC58-7EC79F76556D}"/>
              </a:ext>
            </a:extLst>
          </p:cNvPr>
          <p:cNvSpPr>
            <a:spLocks noGrp="1"/>
          </p:cNvSpPr>
          <p:nvPr>
            <p:ph type="title"/>
          </p:nvPr>
        </p:nvSpPr>
        <p:spPr>
          <a:xfrm>
            <a:off x="897559" y="2357258"/>
            <a:ext cx="10396882" cy="1151965"/>
          </a:xfrm>
        </p:spPr>
        <p:txBody>
          <a:bodyPr>
            <a:normAutofit/>
          </a:bodyPr>
          <a:lstStyle/>
          <a:p>
            <a:pPr algn="ctr"/>
            <a:r>
              <a:rPr lang="nl-NL" dirty="0" err="1"/>
              <a:t>Minimal</a:t>
            </a:r>
            <a:r>
              <a:rPr lang="nl-NL" dirty="0"/>
              <a:t> </a:t>
            </a:r>
            <a:r>
              <a:rPr lang="nl-NL" dirty="0" err="1"/>
              <a:t>music</a:t>
            </a:r>
            <a:endParaRPr lang="nl-NL" dirty="0"/>
          </a:p>
        </p:txBody>
      </p:sp>
    </p:spTree>
    <p:extLst>
      <p:ext uri="{BB962C8B-B14F-4D97-AF65-F5344CB8AC3E}">
        <p14:creationId xmlns:p14="http://schemas.microsoft.com/office/powerpoint/2010/main" val="3130930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3D56F-534E-9EA8-9B67-83C0BFC8F6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1B7D5-8694-6CFE-5FA6-342B3033F13D}"/>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Indonesische muziekstijl waarbij er een hoofdrol is weggelegd voor slaginstrumenten zoals drums, xylofoons en gongs.</a:t>
            </a:r>
          </a:p>
        </p:txBody>
      </p:sp>
    </p:spTree>
    <p:extLst>
      <p:ext uri="{BB962C8B-B14F-4D97-AF65-F5344CB8AC3E}">
        <p14:creationId xmlns:p14="http://schemas.microsoft.com/office/powerpoint/2010/main" val="835376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978C-ED0F-0C71-B950-4E32358B29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924A9D-8E8B-69E7-8AA9-1BDF6F848375}"/>
              </a:ext>
            </a:extLst>
          </p:cNvPr>
          <p:cNvSpPr>
            <a:spLocks noGrp="1"/>
          </p:cNvSpPr>
          <p:nvPr>
            <p:ph type="title"/>
          </p:nvPr>
        </p:nvSpPr>
        <p:spPr>
          <a:xfrm>
            <a:off x="897559" y="2357258"/>
            <a:ext cx="10396882" cy="1151965"/>
          </a:xfrm>
        </p:spPr>
        <p:txBody>
          <a:bodyPr>
            <a:normAutofit/>
          </a:bodyPr>
          <a:lstStyle/>
          <a:p>
            <a:pPr algn="ctr"/>
            <a:r>
              <a:rPr lang="nl-NL" dirty="0"/>
              <a:t>gamelanmuziek</a:t>
            </a:r>
          </a:p>
        </p:txBody>
      </p:sp>
    </p:spTree>
    <p:extLst>
      <p:ext uri="{BB962C8B-B14F-4D97-AF65-F5344CB8AC3E}">
        <p14:creationId xmlns:p14="http://schemas.microsoft.com/office/powerpoint/2010/main" val="1335988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5B984-5A89-2FC7-990F-E11FE9EB4E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10A66-30BB-FF3D-1474-AB995BCFEBFF}"/>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Muzikaal drama voor zangstemmen en orkest waarbij de muziek en tekst belangrijk zijn. Zang, instrumentele muziek, dichtkunst, acteerkunst, decorkunst en vaak ook danskunst verwezenlijken deze vorm.</a:t>
            </a:r>
          </a:p>
        </p:txBody>
      </p:sp>
    </p:spTree>
    <p:extLst>
      <p:ext uri="{BB962C8B-B14F-4D97-AF65-F5344CB8AC3E}">
        <p14:creationId xmlns:p14="http://schemas.microsoft.com/office/powerpoint/2010/main" val="2964372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AC5E7-121C-C7AD-66B9-1A57466CB3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AF58BD-64E0-22A2-071A-B0C12AD467F4}"/>
              </a:ext>
            </a:extLst>
          </p:cNvPr>
          <p:cNvSpPr>
            <a:spLocks noGrp="1"/>
          </p:cNvSpPr>
          <p:nvPr>
            <p:ph type="title"/>
          </p:nvPr>
        </p:nvSpPr>
        <p:spPr>
          <a:xfrm>
            <a:off x="897559" y="2357258"/>
            <a:ext cx="10396882" cy="1151965"/>
          </a:xfrm>
        </p:spPr>
        <p:txBody>
          <a:bodyPr>
            <a:normAutofit/>
          </a:bodyPr>
          <a:lstStyle/>
          <a:p>
            <a:pPr algn="ctr"/>
            <a:r>
              <a:rPr lang="nl-NL" dirty="0"/>
              <a:t>opera</a:t>
            </a:r>
          </a:p>
        </p:txBody>
      </p:sp>
    </p:spTree>
    <p:extLst>
      <p:ext uri="{BB962C8B-B14F-4D97-AF65-F5344CB8AC3E}">
        <p14:creationId xmlns:p14="http://schemas.microsoft.com/office/powerpoint/2010/main" val="1606948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55C11-5AA7-E0F1-C074-5C8E8BF819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2ACF9-89FF-8FFE-E82F-A2768A7C2074}"/>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Soulvariant waarbij het accent ligt op de ritmesectie en de dansbare herhaling van muzikale elementen.</a:t>
            </a:r>
          </a:p>
          <a:p>
            <a:pPr marL="0" indent="0" algn="ctr">
              <a:buNone/>
            </a:pPr>
            <a:endParaRPr lang="nl-NL" sz="3200" cap="none" dirty="0"/>
          </a:p>
          <a:p>
            <a:pPr marL="0" indent="0" algn="ctr">
              <a:buNone/>
            </a:pPr>
            <a:r>
              <a:rPr lang="nl-NL" sz="3200" cap="none" dirty="0"/>
              <a:t>Artiesten: o.a. James Brown</a:t>
            </a:r>
          </a:p>
        </p:txBody>
      </p:sp>
    </p:spTree>
    <p:extLst>
      <p:ext uri="{BB962C8B-B14F-4D97-AF65-F5344CB8AC3E}">
        <p14:creationId xmlns:p14="http://schemas.microsoft.com/office/powerpoint/2010/main" val="1450694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E1EED-111E-07D7-8B20-8DDEA3BEBF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A4350A-CB97-9851-DBE6-404DF39A7F10}"/>
              </a:ext>
            </a:extLst>
          </p:cNvPr>
          <p:cNvSpPr>
            <a:spLocks noGrp="1"/>
          </p:cNvSpPr>
          <p:nvPr>
            <p:ph type="title"/>
          </p:nvPr>
        </p:nvSpPr>
        <p:spPr>
          <a:xfrm>
            <a:off x="897559" y="2357258"/>
            <a:ext cx="10396882" cy="1151965"/>
          </a:xfrm>
        </p:spPr>
        <p:txBody>
          <a:bodyPr>
            <a:normAutofit/>
          </a:bodyPr>
          <a:lstStyle/>
          <a:p>
            <a:pPr algn="ctr"/>
            <a:r>
              <a:rPr lang="nl-NL" dirty="0"/>
              <a:t>Funk</a:t>
            </a:r>
          </a:p>
        </p:txBody>
      </p:sp>
    </p:spTree>
    <p:extLst>
      <p:ext uri="{BB962C8B-B14F-4D97-AF65-F5344CB8AC3E}">
        <p14:creationId xmlns:p14="http://schemas.microsoft.com/office/powerpoint/2010/main" val="73571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369B6-416C-99EF-DFD9-3D49A5C80D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F3B573-D7CD-243C-AC39-70E5E8057B75}"/>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Dansmuziekgenre ontstaan in de jaren 70 in dansclubs. Heeft een hoog tempo en vaak een glad geproduceerd geluid, met pakkende zanglijnen en synthesizers.</a:t>
            </a:r>
          </a:p>
          <a:p>
            <a:pPr marL="0" indent="0" algn="ctr">
              <a:buNone/>
            </a:pPr>
            <a:r>
              <a:rPr lang="nl-NL" sz="3200" cap="none" dirty="0"/>
              <a:t>Artiesten: o.a. Donna Summer</a:t>
            </a:r>
          </a:p>
        </p:txBody>
      </p:sp>
    </p:spTree>
    <p:extLst>
      <p:ext uri="{BB962C8B-B14F-4D97-AF65-F5344CB8AC3E}">
        <p14:creationId xmlns:p14="http://schemas.microsoft.com/office/powerpoint/2010/main" val="1303686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21D19-91B2-8B94-EE5B-A0570A2A03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25E5E0-AD92-8B7E-4AC4-C42B5DCADBD3}"/>
              </a:ext>
            </a:extLst>
          </p:cNvPr>
          <p:cNvSpPr>
            <a:spLocks noGrp="1"/>
          </p:cNvSpPr>
          <p:nvPr>
            <p:ph type="title"/>
          </p:nvPr>
        </p:nvSpPr>
        <p:spPr>
          <a:xfrm>
            <a:off x="897559" y="2357258"/>
            <a:ext cx="10396882" cy="1151965"/>
          </a:xfrm>
        </p:spPr>
        <p:txBody>
          <a:bodyPr>
            <a:normAutofit/>
          </a:bodyPr>
          <a:lstStyle/>
          <a:p>
            <a:pPr algn="ctr"/>
            <a:r>
              <a:rPr lang="nl-NL" dirty="0"/>
              <a:t>Disco</a:t>
            </a:r>
          </a:p>
        </p:txBody>
      </p:sp>
    </p:spTree>
    <p:extLst>
      <p:ext uri="{BB962C8B-B14F-4D97-AF65-F5344CB8AC3E}">
        <p14:creationId xmlns:p14="http://schemas.microsoft.com/office/powerpoint/2010/main" val="2342140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1D88-45BD-85CE-0D0E-309EAB4648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C154F5-0C9A-57B1-CF5B-4B8AC32F3710}"/>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Muziekgenre ontstaan eind jaren 60 in Ghana en Nigeria uit een kruisbestuiving tussen jazz, funk en West-Afrikaanse muziek.</a:t>
            </a:r>
          </a:p>
          <a:p>
            <a:pPr marL="0" indent="0" algn="ctr">
              <a:buNone/>
            </a:pPr>
            <a:r>
              <a:rPr lang="nl-NL" sz="3200" cap="none" dirty="0"/>
              <a:t>Artiesten: o.a. </a:t>
            </a:r>
            <a:r>
              <a:rPr lang="nl-NL" sz="3200" cap="none" dirty="0" err="1"/>
              <a:t>Fela</a:t>
            </a:r>
            <a:r>
              <a:rPr lang="nl-NL" sz="3200" cap="none" dirty="0"/>
              <a:t> </a:t>
            </a:r>
            <a:r>
              <a:rPr lang="nl-NL" sz="3200" cap="none" dirty="0" err="1"/>
              <a:t>Kuti</a:t>
            </a:r>
            <a:endParaRPr lang="nl-NL" sz="3200" cap="none" dirty="0"/>
          </a:p>
        </p:txBody>
      </p:sp>
    </p:spTree>
    <p:extLst>
      <p:ext uri="{BB962C8B-B14F-4D97-AF65-F5344CB8AC3E}">
        <p14:creationId xmlns:p14="http://schemas.microsoft.com/office/powerpoint/2010/main" val="338358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4E07F-F415-CE74-9959-F1B4C83F1E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9E42D-2DFE-78C1-A661-033F4D3F4ECC}"/>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Theatervorm, ontwikkeld door </a:t>
            </a:r>
            <a:r>
              <a:rPr lang="nl-NL" sz="3600" cap="none" dirty="0" err="1"/>
              <a:t>Jerzy</a:t>
            </a:r>
            <a:r>
              <a:rPr lang="nl-NL" sz="3600" cap="none" dirty="0"/>
              <a:t> </a:t>
            </a:r>
            <a:r>
              <a:rPr lang="nl-NL" sz="3600" cap="none" dirty="0" err="1"/>
              <a:t>Grotowski</a:t>
            </a:r>
            <a:r>
              <a:rPr lang="nl-NL" sz="3600" cap="none" dirty="0"/>
              <a:t>, zonder decor, kostuums, licht en grime. Het gaat om de acteur die op zoek gaat naar zijn innerlijke kern en die prijsgeeft aan het publiek.</a:t>
            </a:r>
          </a:p>
        </p:txBody>
      </p:sp>
    </p:spTree>
    <p:extLst>
      <p:ext uri="{BB962C8B-B14F-4D97-AF65-F5344CB8AC3E}">
        <p14:creationId xmlns:p14="http://schemas.microsoft.com/office/powerpoint/2010/main" val="2610257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25A2A-C08E-9518-15C7-E9C359CE15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73493F-D0FA-B23E-AA47-8B7EC2439176}"/>
              </a:ext>
            </a:extLst>
          </p:cNvPr>
          <p:cNvSpPr>
            <a:spLocks noGrp="1"/>
          </p:cNvSpPr>
          <p:nvPr>
            <p:ph type="title"/>
          </p:nvPr>
        </p:nvSpPr>
        <p:spPr>
          <a:xfrm>
            <a:off x="897559" y="2357258"/>
            <a:ext cx="10396882" cy="1151965"/>
          </a:xfrm>
        </p:spPr>
        <p:txBody>
          <a:bodyPr>
            <a:normAutofit/>
          </a:bodyPr>
          <a:lstStyle/>
          <a:p>
            <a:pPr algn="ctr"/>
            <a:r>
              <a:rPr lang="nl-NL" dirty="0" err="1"/>
              <a:t>Afrobeat</a:t>
            </a:r>
            <a:endParaRPr lang="nl-NL" dirty="0"/>
          </a:p>
        </p:txBody>
      </p:sp>
    </p:spTree>
    <p:extLst>
      <p:ext uri="{BB962C8B-B14F-4D97-AF65-F5344CB8AC3E}">
        <p14:creationId xmlns:p14="http://schemas.microsoft.com/office/powerpoint/2010/main" val="4206708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30578-B98C-0563-D23A-62172FC33D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7F862-0580-9CE5-3C10-57A0732C6A47}"/>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Muziekstroming ontstaan rond 1974 in de VS en GB als reactie op de populaire commerciële popmuziek. Kenmerkend zijn een ongepolijste sound, een eenvoudig instrumentarium en simpele akkoordenschema’s.</a:t>
            </a:r>
          </a:p>
          <a:p>
            <a:pPr marL="0" indent="0" algn="ctr">
              <a:buNone/>
            </a:pPr>
            <a:r>
              <a:rPr lang="nl-NL" sz="3200" cap="none" dirty="0"/>
              <a:t>Artiesten: o.a. The </a:t>
            </a:r>
            <a:r>
              <a:rPr lang="nl-NL" sz="3200" cap="none" dirty="0" err="1"/>
              <a:t>Ramones</a:t>
            </a:r>
            <a:r>
              <a:rPr lang="nl-NL" sz="3200" cap="none" dirty="0"/>
              <a:t>, </a:t>
            </a:r>
            <a:r>
              <a:rPr lang="nl-NL" sz="3200" cap="none" dirty="0" err="1"/>
              <a:t>Sex</a:t>
            </a:r>
            <a:r>
              <a:rPr lang="nl-NL" sz="3200" cap="none" dirty="0"/>
              <a:t> </a:t>
            </a:r>
            <a:r>
              <a:rPr lang="nl-NL" sz="3200" cap="none" dirty="0" err="1"/>
              <a:t>Pistols</a:t>
            </a:r>
            <a:endParaRPr lang="nl-NL" sz="3200" cap="none" dirty="0"/>
          </a:p>
        </p:txBody>
      </p:sp>
    </p:spTree>
    <p:extLst>
      <p:ext uri="{BB962C8B-B14F-4D97-AF65-F5344CB8AC3E}">
        <p14:creationId xmlns:p14="http://schemas.microsoft.com/office/powerpoint/2010/main" val="1440190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4DE69-6342-0D43-0743-C57F8DB08F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E01400-80BE-ED3B-EC75-B13DB4E27C62}"/>
              </a:ext>
            </a:extLst>
          </p:cNvPr>
          <p:cNvSpPr>
            <a:spLocks noGrp="1"/>
          </p:cNvSpPr>
          <p:nvPr>
            <p:ph type="title"/>
          </p:nvPr>
        </p:nvSpPr>
        <p:spPr>
          <a:xfrm>
            <a:off x="897559" y="2357258"/>
            <a:ext cx="10396882" cy="1151965"/>
          </a:xfrm>
        </p:spPr>
        <p:txBody>
          <a:bodyPr>
            <a:normAutofit/>
          </a:bodyPr>
          <a:lstStyle/>
          <a:p>
            <a:pPr algn="ctr"/>
            <a:r>
              <a:rPr lang="nl-NL" dirty="0"/>
              <a:t>Punk</a:t>
            </a:r>
          </a:p>
        </p:txBody>
      </p:sp>
    </p:spTree>
    <p:extLst>
      <p:ext uri="{BB962C8B-B14F-4D97-AF65-F5344CB8AC3E}">
        <p14:creationId xmlns:p14="http://schemas.microsoft.com/office/powerpoint/2010/main" val="1899617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05A93-F084-9D6A-81EF-6F98A813B9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A22BB-A378-9BD2-4F8A-135D8AA18092}"/>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Stijlaanduiding in de kunsten die geldt als tegenhanger of opvolger van het modernisme.</a:t>
            </a:r>
          </a:p>
          <a:p>
            <a:pPr marL="0" indent="0" algn="ctr">
              <a:buNone/>
            </a:pPr>
            <a:endParaRPr lang="nl-NL" sz="3200" cap="none" dirty="0"/>
          </a:p>
          <a:p>
            <a:pPr marL="0" indent="0" algn="ctr">
              <a:buNone/>
            </a:pPr>
            <a:r>
              <a:rPr lang="nl-NL" sz="3200" cap="none" dirty="0"/>
              <a:t>Kunstenaars: o.a. Robert </a:t>
            </a:r>
            <a:r>
              <a:rPr lang="nl-NL" sz="3200" cap="none" dirty="0" err="1"/>
              <a:t>Venturi</a:t>
            </a:r>
            <a:r>
              <a:rPr lang="nl-NL" sz="3200" cap="none" dirty="0"/>
              <a:t>, Jeff </a:t>
            </a:r>
            <a:r>
              <a:rPr lang="nl-NL" sz="3200" cap="none" dirty="0" err="1"/>
              <a:t>Koons</a:t>
            </a:r>
            <a:r>
              <a:rPr lang="nl-NL" sz="3200" cap="none" dirty="0"/>
              <a:t>, Quentin </a:t>
            </a:r>
            <a:r>
              <a:rPr lang="nl-NL" sz="3200" cap="none" dirty="0" err="1"/>
              <a:t>Tarantino</a:t>
            </a:r>
            <a:endParaRPr lang="nl-NL" sz="3200" cap="none" dirty="0"/>
          </a:p>
        </p:txBody>
      </p:sp>
    </p:spTree>
    <p:extLst>
      <p:ext uri="{BB962C8B-B14F-4D97-AF65-F5344CB8AC3E}">
        <p14:creationId xmlns:p14="http://schemas.microsoft.com/office/powerpoint/2010/main" val="760560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1DC19-8D8F-2B3C-F820-4C155764D1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030025-378E-F84F-F97A-72E23ABF8423}"/>
              </a:ext>
            </a:extLst>
          </p:cNvPr>
          <p:cNvSpPr>
            <a:spLocks noGrp="1"/>
          </p:cNvSpPr>
          <p:nvPr>
            <p:ph type="title"/>
          </p:nvPr>
        </p:nvSpPr>
        <p:spPr>
          <a:xfrm>
            <a:off x="897559" y="2357258"/>
            <a:ext cx="10396882" cy="1151965"/>
          </a:xfrm>
        </p:spPr>
        <p:txBody>
          <a:bodyPr>
            <a:normAutofit/>
          </a:bodyPr>
          <a:lstStyle/>
          <a:p>
            <a:pPr algn="ctr"/>
            <a:r>
              <a:rPr lang="nl-NL" dirty="0"/>
              <a:t>Postmodernisme</a:t>
            </a:r>
          </a:p>
        </p:txBody>
      </p:sp>
    </p:spTree>
    <p:extLst>
      <p:ext uri="{BB962C8B-B14F-4D97-AF65-F5344CB8AC3E}">
        <p14:creationId xmlns:p14="http://schemas.microsoft.com/office/powerpoint/2010/main" val="3390366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B7007-AB89-A103-54D1-8CA3CA2142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37A685-22D8-F622-7F73-F7BB4A776411}"/>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Verzamelnaam voor nieuwe ontwikkelingen in de westerse kunsten in de eerste helft van de twintigste eeuw parallel aan snelle politieke, technologische en economische veranderingen in de periode.</a:t>
            </a:r>
          </a:p>
        </p:txBody>
      </p:sp>
    </p:spTree>
    <p:extLst>
      <p:ext uri="{BB962C8B-B14F-4D97-AF65-F5344CB8AC3E}">
        <p14:creationId xmlns:p14="http://schemas.microsoft.com/office/powerpoint/2010/main" val="1049557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3961-519D-6FDD-05BA-4C6088EE55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575B5D-A587-A0ED-084F-D479EC219851}"/>
              </a:ext>
            </a:extLst>
          </p:cNvPr>
          <p:cNvSpPr>
            <a:spLocks noGrp="1"/>
          </p:cNvSpPr>
          <p:nvPr>
            <p:ph type="title"/>
          </p:nvPr>
        </p:nvSpPr>
        <p:spPr>
          <a:xfrm>
            <a:off x="897559" y="2357258"/>
            <a:ext cx="10396882" cy="1151965"/>
          </a:xfrm>
        </p:spPr>
        <p:txBody>
          <a:bodyPr>
            <a:normAutofit/>
          </a:bodyPr>
          <a:lstStyle/>
          <a:p>
            <a:pPr algn="ctr"/>
            <a:r>
              <a:rPr lang="nl-NL" dirty="0"/>
              <a:t>modernisme</a:t>
            </a:r>
          </a:p>
        </p:txBody>
      </p:sp>
    </p:spTree>
    <p:extLst>
      <p:ext uri="{BB962C8B-B14F-4D97-AF65-F5344CB8AC3E}">
        <p14:creationId xmlns:p14="http://schemas.microsoft.com/office/powerpoint/2010/main" val="2009486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BA253-3034-4E76-2CFC-BF585FC100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A43E2-B9B7-9E21-53CB-F51B5F2F5560}"/>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Architectuurstijl ontstaan in de jaren 80, die de indruk geeft dat de constructie van het gebouw gefragmenteerd is, door afwezigheid van harmonie.</a:t>
            </a:r>
          </a:p>
        </p:txBody>
      </p:sp>
    </p:spTree>
    <p:extLst>
      <p:ext uri="{BB962C8B-B14F-4D97-AF65-F5344CB8AC3E}">
        <p14:creationId xmlns:p14="http://schemas.microsoft.com/office/powerpoint/2010/main" val="2603338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48974-7D2D-7031-F7DD-9B4F00E841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934D52-20BD-7586-FBCF-B04429D0BA0E}"/>
              </a:ext>
            </a:extLst>
          </p:cNvPr>
          <p:cNvSpPr>
            <a:spLocks noGrp="1"/>
          </p:cNvSpPr>
          <p:nvPr>
            <p:ph type="title"/>
          </p:nvPr>
        </p:nvSpPr>
        <p:spPr>
          <a:xfrm>
            <a:off x="897559" y="2357258"/>
            <a:ext cx="10396882" cy="1151965"/>
          </a:xfrm>
        </p:spPr>
        <p:txBody>
          <a:bodyPr>
            <a:normAutofit/>
          </a:bodyPr>
          <a:lstStyle/>
          <a:p>
            <a:pPr algn="ctr"/>
            <a:r>
              <a:rPr lang="nl-NL" dirty="0"/>
              <a:t>deconstructivisme</a:t>
            </a:r>
          </a:p>
        </p:txBody>
      </p:sp>
    </p:spTree>
    <p:extLst>
      <p:ext uri="{BB962C8B-B14F-4D97-AF65-F5344CB8AC3E}">
        <p14:creationId xmlns:p14="http://schemas.microsoft.com/office/powerpoint/2010/main" val="3528399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C39CC-D2CD-5E70-AC12-57A4BA51B3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A3B28-379F-7D90-4027-88D434E44B9A}"/>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Architectuurstijl ontstaan in de jaren 90 met grillige of golvende vormen, ontworpen met behulp van computerprogramma’s.</a:t>
            </a:r>
          </a:p>
        </p:txBody>
      </p:sp>
    </p:spTree>
    <p:extLst>
      <p:ext uri="{BB962C8B-B14F-4D97-AF65-F5344CB8AC3E}">
        <p14:creationId xmlns:p14="http://schemas.microsoft.com/office/powerpoint/2010/main" val="393285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C3608-F847-0EBC-41FD-35E42A4FBF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BAF1E2-9744-EADB-1F1A-E2BD28F0AC83}"/>
              </a:ext>
            </a:extLst>
          </p:cNvPr>
          <p:cNvSpPr>
            <a:spLocks noGrp="1"/>
          </p:cNvSpPr>
          <p:nvPr>
            <p:ph type="title"/>
          </p:nvPr>
        </p:nvSpPr>
        <p:spPr>
          <a:xfrm>
            <a:off x="897559" y="2357258"/>
            <a:ext cx="10396882" cy="1151965"/>
          </a:xfrm>
        </p:spPr>
        <p:txBody>
          <a:bodyPr>
            <a:normAutofit/>
          </a:bodyPr>
          <a:lstStyle/>
          <a:p>
            <a:pPr algn="ctr"/>
            <a:r>
              <a:rPr lang="nl-NL" dirty="0"/>
              <a:t>Sober Theater</a:t>
            </a:r>
          </a:p>
        </p:txBody>
      </p:sp>
    </p:spTree>
    <p:extLst>
      <p:ext uri="{BB962C8B-B14F-4D97-AF65-F5344CB8AC3E}">
        <p14:creationId xmlns:p14="http://schemas.microsoft.com/office/powerpoint/2010/main" val="45474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80843-265B-A2A3-EFBD-802E5C98FD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14B746-E525-5FBB-ED9F-91E4810A9E8F}"/>
              </a:ext>
            </a:extLst>
          </p:cNvPr>
          <p:cNvSpPr>
            <a:spLocks noGrp="1"/>
          </p:cNvSpPr>
          <p:nvPr>
            <p:ph type="title"/>
          </p:nvPr>
        </p:nvSpPr>
        <p:spPr>
          <a:xfrm>
            <a:off x="897559" y="2357258"/>
            <a:ext cx="10396882" cy="1151965"/>
          </a:xfrm>
        </p:spPr>
        <p:txBody>
          <a:bodyPr>
            <a:normAutofit/>
          </a:bodyPr>
          <a:lstStyle/>
          <a:p>
            <a:pPr algn="ctr"/>
            <a:r>
              <a:rPr lang="nl-NL" dirty="0" err="1"/>
              <a:t>Blob</a:t>
            </a:r>
            <a:r>
              <a:rPr lang="nl-NL" dirty="0"/>
              <a:t>-architectuur</a:t>
            </a:r>
          </a:p>
        </p:txBody>
      </p:sp>
    </p:spTree>
    <p:extLst>
      <p:ext uri="{BB962C8B-B14F-4D97-AF65-F5344CB8AC3E}">
        <p14:creationId xmlns:p14="http://schemas.microsoft.com/office/powerpoint/2010/main" val="3970054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3CA2-60F1-FE4D-1DC1-167294A83A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2537E4-D6EC-FDCA-C163-43397840AA91}"/>
              </a:ext>
            </a:extLst>
          </p:cNvPr>
          <p:cNvSpPr>
            <a:spLocks noGrp="1"/>
          </p:cNvSpPr>
          <p:nvPr>
            <p:ph type="title"/>
          </p:nvPr>
        </p:nvSpPr>
        <p:spPr>
          <a:xfrm>
            <a:off x="897559" y="2357258"/>
            <a:ext cx="10396882" cy="1151965"/>
          </a:xfrm>
        </p:spPr>
        <p:txBody>
          <a:bodyPr>
            <a:normAutofit/>
          </a:bodyPr>
          <a:lstStyle/>
          <a:p>
            <a:pPr algn="ctr"/>
            <a:r>
              <a:rPr lang="nl-NL" sz="3200" dirty="0"/>
              <a:t>(Nog) Onbekende termen</a:t>
            </a:r>
          </a:p>
        </p:txBody>
      </p:sp>
    </p:spTree>
    <p:extLst>
      <p:ext uri="{BB962C8B-B14F-4D97-AF65-F5344CB8AC3E}">
        <p14:creationId xmlns:p14="http://schemas.microsoft.com/office/powerpoint/2010/main" val="4057687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0E9A7-7855-14C9-D9E7-CFF11A1CB2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4386A-A741-895C-59DF-24F34264D40E}"/>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Muzikale term voor een voortstuwend ritme dat aanzet tot dansen, meestal gespeeld door de ritmesectie van een band. In </a:t>
            </a:r>
            <a:r>
              <a:rPr lang="nl-NL" sz="3200" cap="none" dirty="0" err="1"/>
              <a:t>jazz-muziek</a:t>
            </a:r>
            <a:r>
              <a:rPr lang="nl-NL" sz="3200" cap="none" dirty="0"/>
              <a:t> ook wel swing genoemd.</a:t>
            </a:r>
          </a:p>
        </p:txBody>
      </p:sp>
    </p:spTree>
    <p:extLst>
      <p:ext uri="{BB962C8B-B14F-4D97-AF65-F5344CB8AC3E}">
        <p14:creationId xmlns:p14="http://schemas.microsoft.com/office/powerpoint/2010/main" val="101342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D8AC-6277-CA66-F495-058F907FEC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8493A7-727C-45AE-703A-A278EBF58674}"/>
              </a:ext>
            </a:extLst>
          </p:cNvPr>
          <p:cNvSpPr>
            <a:spLocks noGrp="1"/>
          </p:cNvSpPr>
          <p:nvPr>
            <p:ph type="title"/>
          </p:nvPr>
        </p:nvSpPr>
        <p:spPr>
          <a:xfrm>
            <a:off x="897559" y="2357258"/>
            <a:ext cx="10396882" cy="1151965"/>
          </a:xfrm>
        </p:spPr>
        <p:txBody>
          <a:bodyPr>
            <a:normAutofit/>
          </a:bodyPr>
          <a:lstStyle/>
          <a:p>
            <a:pPr algn="ctr"/>
            <a:r>
              <a:rPr lang="nl-NL" dirty="0"/>
              <a:t>Groove</a:t>
            </a:r>
          </a:p>
        </p:txBody>
      </p:sp>
    </p:spTree>
    <p:extLst>
      <p:ext uri="{BB962C8B-B14F-4D97-AF65-F5344CB8AC3E}">
        <p14:creationId xmlns:p14="http://schemas.microsoft.com/office/powerpoint/2010/main" val="3719921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DCB69-7853-B857-3D4D-4B01F28AB5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A8819-E671-600D-D29F-17E82EE5B5CB}"/>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Elektronische dancemuziek die opkomt in Chicago rond 1980. Typerend voor house is de basdrum op elke tel van de vierkwartsmaat (</a:t>
            </a:r>
            <a:r>
              <a:rPr lang="nl-NL" sz="3200" cap="none" dirty="0" err="1"/>
              <a:t>four</a:t>
            </a:r>
            <a:r>
              <a:rPr lang="nl-NL" sz="3200" cap="none" dirty="0"/>
              <a:t> on </a:t>
            </a:r>
            <a:r>
              <a:rPr lang="nl-NL" sz="3200" cap="none" dirty="0" err="1"/>
              <a:t>the</a:t>
            </a:r>
            <a:r>
              <a:rPr lang="nl-NL" sz="3200" cap="none" dirty="0"/>
              <a:t> floor).</a:t>
            </a:r>
          </a:p>
        </p:txBody>
      </p:sp>
    </p:spTree>
    <p:extLst>
      <p:ext uri="{BB962C8B-B14F-4D97-AF65-F5344CB8AC3E}">
        <p14:creationId xmlns:p14="http://schemas.microsoft.com/office/powerpoint/2010/main" val="3783410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46DD-F419-4809-E0A1-0AAF9A6288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0D5C46-EB47-CDF3-CC6E-DBFBEC11F1C1}"/>
              </a:ext>
            </a:extLst>
          </p:cNvPr>
          <p:cNvSpPr>
            <a:spLocks noGrp="1"/>
          </p:cNvSpPr>
          <p:nvPr>
            <p:ph type="title"/>
          </p:nvPr>
        </p:nvSpPr>
        <p:spPr>
          <a:xfrm>
            <a:off x="897559" y="2357258"/>
            <a:ext cx="10396882" cy="1151965"/>
          </a:xfrm>
        </p:spPr>
        <p:txBody>
          <a:bodyPr>
            <a:normAutofit/>
          </a:bodyPr>
          <a:lstStyle/>
          <a:p>
            <a:pPr algn="ctr"/>
            <a:r>
              <a:rPr lang="nl-NL" dirty="0"/>
              <a:t>house</a:t>
            </a:r>
          </a:p>
        </p:txBody>
      </p:sp>
    </p:spTree>
    <p:extLst>
      <p:ext uri="{BB962C8B-B14F-4D97-AF65-F5344CB8AC3E}">
        <p14:creationId xmlns:p14="http://schemas.microsoft.com/office/powerpoint/2010/main" val="329202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9108D-24C9-DDE7-90BC-325BD99DB8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16381-55A8-87AA-D08F-A367BF4B134B}"/>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Culturele beweging ontstaan in de jaren 70 in New York, waarvan rap, dj’en, breakdance en graffiti de vier basiselementen vormen.</a:t>
            </a:r>
          </a:p>
        </p:txBody>
      </p:sp>
    </p:spTree>
    <p:extLst>
      <p:ext uri="{BB962C8B-B14F-4D97-AF65-F5344CB8AC3E}">
        <p14:creationId xmlns:p14="http://schemas.microsoft.com/office/powerpoint/2010/main" val="31539166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F7749-5BCA-FA43-5BE1-C271291E85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86E48C-AF6D-A6F3-1BA0-52B445F8BB50}"/>
              </a:ext>
            </a:extLst>
          </p:cNvPr>
          <p:cNvSpPr>
            <a:spLocks noGrp="1"/>
          </p:cNvSpPr>
          <p:nvPr>
            <p:ph type="title"/>
          </p:nvPr>
        </p:nvSpPr>
        <p:spPr>
          <a:xfrm>
            <a:off x="897559" y="2357258"/>
            <a:ext cx="10396882" cy="1151965"/>
          </a:xfrm>
        </p:spPr>
        <p:txBody>
          <a:bodyPr>
            <a:normAutofit/>
          </a:bodyPr>
          <a:lstStyle/>
          <a:p>
            <a:pPr algn="ctr"/>
            <a:r>
              <a:rPr lang="nl-NL" dirty="0"/>
              <a:t>hiphop</a:t>
            </a:r>
          </a:p>
        </p:txBody>
      </p:sp>
    </p:spTree>
    <p:extLst>
      <p:ext uri="{BB962C8B-B14F-4D97-AF65-F5344CB8AC3E}">
        <p14:creationId xmlns:p14="http://schemas.microsoft.com/office/powerpoint/2010/main" val="1158472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E3570-8EB6-9FAB-D5F2-A668606E38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94CBE-2AF0-559A-6072-E8D63E8156A8}"/>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Hard, doorschijnend en meestal wit keramiek dat aanvankelijk vooral in China en Japan werd geproduceerd. In de zeventiende eeuw door de VOC ingevoerd als luxeproduct.</a:t>
            </a:r>
          </a:p>
        </p:txBody>
      </p:sp>
    </p:spTree>
    <p:extLst>
      <p:ext uri="{BB962C8B-B14F-4D97-AF65-F5344CB8AC3E}">
        <p14:creationId xmlns:p14="http://schemas.microsoft.com/office/powerpoint/2010/main" val="63108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91A5F-7066-1E4E-B043-8B24570E3C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D2CE37-113B-5E9B-451D-7189499E3E11}"/>
              </a:ext>
            </a:extLst>
          </p:cNvPr>
          <p:cNvSpPr>
            <a:spLocks noGrp="1"/>
          </p:cNvSpPr>
          <p:nvPr>
            <p:ph type="title"/>
          </p:nvPr>
        </p:nvSpPr>
        <p:spPr>
          <a:xfrm>
            <a:off x="897559" y="2357258"/>
            <a:ext cx="10396882" cy="1151965"/>
          </a:xfrm>
        </p:spPr>
        <p:txBody>
          <a:bodyPr>
            <a:normAutofit/>
          </a:bodyPr>
          <a:lstStyle/>
          <a:p>
            <a:pPr algn="ctr"/>
            <a:r>
              <a:rPr lang="nl-NL" dirty="0"/>
              <a:t>Porselein</a:t>
            </a:r>
          </a:p>
        </p:txBody>
      </p:sp>
    </p:spTree>
    <p:extLst>
      <p:ext uri="{BB962C8B-B14F-4D97-AF65-F5344CB8AC3E}">
        <p14:creationId xmlns:p14="http://schemas.microsoft.com/office/powerpoint/2010/main" val="163671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CED82-2A01-2879-1460-4CC608F19A9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6A061-81C3-A717-230D-6B7BAA05B7A0}"/>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Kunst waarbij niet de esthetiek of de vorm, maar het idee of het artistieke concept dat de kunstenaar wil overbrengen vooropstaat. Komt sterk op vanaf 1960.</a:t>
            </a:r>
          </a:p>
        </p:txBody>
      </p:sp>
    </p:spTree>
    <p:extLst>
      <p:ext uri="{BB962C8B-B14F-4D97-AF65-F5344CB8AC3E}">
        <p14:creationId xmlns:p14="http://schemas.microsoft.com/office/powerpoint/2010/main" val="1870400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10DEE-A42B-DDCA-9999-2573482C99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0E6DB-F752-0676-C10E-C513ADD89722}"/>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Spontaan straatfeest met muziek en dans, populair tijdens de opkomst van de hiphop cultuur in de Verenigde Staten rond 1976.</a:t>
            </a:r>
          </a:p>
        </p:txBody>
      </p:sp>
    </p:spTree>
    <p:extLst>
      <p:ext uri="{BB962C8B-B14F-4D97-AF65-F5344CB8AC3E}">
        <p14:creationId xmlns:p14="http://schemas.microsoft.com/office/powerpoint/2010/main" val="18135237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980E0-18D2-1E56-4DB6-7AEC63EEA6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CA8D1D-B920-B481-C6D5-D52FAA2A2A14}"/>
              </a:ext>
            </a:extLst>
          </p:cNvPr>
          <p:cNvSpPr>
            <a:spLocks noGrp="1"/>
          </p:cNvSpPr>
          <p:nvPr>
            <p:ph type="title"/>
          </p:nvPr>
        </p:nvSpPr>
        <p:spPr>
          <a:xfrm>
            <a:off x="897559" y="2357258"/>
            <a:ext cx="10396882" cy="1151965"/>
          </a:xfrm>
        </p:spPr>
        <p:txBody>
          <a:bodyPr>
            <a:normAutofit/>
          </a:bodyPr>
          <a:lstStyle/>
          <a:p>
            <a:pPr algn="ctr"/>
            <a:r>
              <a:rPr lang="nl-NL" dirty="0" err="1"/>
              <a:t>Blockparties</a:t>
            </a:r>
            <a:endParaRPr lang="nl-NL" dirty="0"/>
          </a:p>
        </p:txBody>
      </p:sp>
    </p:spTree>
    <p:extLst>
      <p:ext uri="{BB962C8B-B14F-4D97-AF65-F5344CB8AC3E}">
        <p14:creationId xmlns:p14="http://schemas.microsoft.com/office/powerpoint/2010/main" val="114074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BEBB7-6E9D-DEFD-494C-EC1C8C82CF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452F24-8A76-3A9D-0ADC-9B059D35BAD1}"/>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Korte onderbreking van het lopende ritme in een pop- of jazznummer, vaak door een </a:t>
            </a:r>
            <a:r>
              <a:rPr lang="nl-NL" sz="3200" cap="none" dirty="0" err="1"/>
              <a:t>drumfill</a:t>
            </a:r>
            <a:r>
              <a:rPr lang="nl-NL" sz="3200" cap="none" dirty="0"/>
              <a:t>. Deze stukken van bestaande platen vormen vaak de basis voor hiphopmuziek.</a:t>
            </a:r>
          </a:p>
        </p:txBody>
      </p:sp>
    </p:spTree>
    <p:extLst>
      <p:ext uri="{BB962C8B-B14F-4D97-AF65-F5344CB8AC3E}">
        <p14:creationId xmlns:p14="http://schemas.microsoft.com/office/powerpoint/2010/main" val="3004542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27FA5-C0A2-C733-49DA-5FA20C12EF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7E6EA3-2FE4-C7CC-AA78-45CEFE2A28DA}"/>
              </a:ext>
            </a:extLst>
          </p:cNvPr>
          <p:cNvSpPr>
            <a:spLocks noGrp="1"/>
          </p:cNvSpPr>
          <p:nvPr>
            <p:ph type="title"/>
          </p:nvPr>
        </p:nvSpPr>
        <p:spPr>
          <a:xfrm>
            <a:off x="897559" y="2357258"/>
            <a:ext cx="10396882" cy="1151965"/>
          </a:xfrm>
        </p:spPr>
        <p:txBody>
          <a:bodyPr>
            <a:normAutofit/>
          </a:bodyPr>
          <a:lstStyle/>
          <a:p>
            <a:pPr algn="ctr"/>
            <a:r>
              <a:rPr lang="nl-NL" dirty="0"/>
              <a:t>Breaks</a:t>
            </a:r>
          </a:p>
        </p:txBody>
      </p:sp>
    </p:spTree>
    <p:extLst>
      <p:ext uri="{BB962C8B-B14F-4D97-AF65-F5344CB8AC3E}">
        <p14:creationId xmlns:p14="http://schemas.microsoft.com/office/powerpoint/2010/main" val="42666407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2487E-5426-116B-776A-5F476ED924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A9F67-BB6B-8EF7-7A70-757A1356E43E}"/>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Afkorting van diskjockey: iemand die platen draait bij dansfeesten of zorgt voor de muzikale ondersteuning bij hiphop-optredens.</a:t>
            </a:r>
          </a:p>
        </p:txBody>
      </p:sp>
    </p:spTree>
    <p:extLst>
      <p:ext uri="{BB962C8B-B14F-4D97-AF65-F5344CB8AC3E}">
        <p14:creationId xmlns:p14="http://schemas.microsoft.com/office/powerpoint/2010/main" val="2351063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652D0-D7FD-4614-3723-639FD26120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A01CEA-5F11-21F5-1187-37643ABB91B4}"/>
              </a:ext>
            </a:extLst>
          </p:cNvPr>
          <p:cNvSpPr>
            <a:spLocks noGrp="1"/>
          </p:cNvSpPr>
          <p:nvPr>
            <p:ph type="title"/>
          </p:nvPr>
        </p:nvSpPr>
        <p:spPr>
          <a:xfrm>
            <a:off x="897559" y="2357258"/>
            <a:ext cx="10396882" cy="1151965"/>
          </a:xfrm>
        </p:spPr>
        <p:txBody>
          <a:bodyPr>
            <a:normAutofit/>
          </a:bodyPr>
          <a:lstStyle/>
          <a:p>
            <a:pPr algn="ctr"/>
            <a:r>
              <a:rPr lang="nl-NL" dirty="0"/>
              <a:t>DJ</a:t>
            </a:r>
          </a:p>
        </p:txBody>
      </p:sp>
    </p:spTree>
    <p:extLst>
      <p:ext uri="{BB962C8B-B14F-4D97-AF65-F5344CB8AC3E}">
        <p14:creationId xmlns:p14="http://schemas.microsoft.com/office/powerpoint/2010/main" val="2644416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5918F-92A9-E683-6396-11C10944BE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862AC-BFBE-79E0-F08F-29B412108C03}"/>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Afkorting van master of ceremonies. Aanvankelijk iemand in de hiphop die de dj aankondigt en het publiek aanmoedigt om te dansen. Later wordt de afkorting synoniem voor rapper.</a:t>
            </a:r>
          </a:p>
        </p:txBody>
      </p:sp>
    </p:spTree>
    <p:extLst>
      <p:ext uri="{BB962C8B-B14F-4D97-AF65-F5344CB8AC3E}">
        <p14:creationId xmlns:p14="http://schemas.microsoft.com/office/powerpoint/2010/main" val="4728260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3712D-FC17-A2F5-0A52-487844B7C1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18E384-3D5E-999C-2C72-E6F67C7DEE43}"/>
              </a:ext>
            </a:extLst>
          </p:cNvPr>
          <p:cNvSpPr>
            <a:spLocks noGrp="1"/>
          </p:cNvSpPr>
          <p:nvPr>
            <p:ph type="title"/>
          </p:nvPr>
        </p:nvSpPr>
        <p:spPr>
          <a:xfrm>
            <a:off x="897559" y="2357258"/>
            <a:ext cx="10396882" cy="1151965"/>
          </a:xfrm>
        </p:spPr>
        <p:txBody>
          <a:bodyPr>
            <a:normAutofit/>
          </a:bodyPr>
          <a:lstStyle/>
          <a:p>
            <a:pPr algn="ctr"/>
            <a:r>
              <a:rPr lang="nl-NL" dirty="0"/>
              <a:t>MC</a:t>
            </a:r>
          </a:p>
        </p:txBody>
      </p:sp>
    </p:spTree>
    <p:extLst>
      <p:ext uri="{BB962C8B-B14F-4D97-AF65-F5344CB8AC3E}">
        <p14:creationId xmlns:p14="http://schemas.microsoft.com/office/powerpoint/2010/main" val="231661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7E9A-2CE1-C050-2547-C8684FDF06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FECFDA-F83C-483D-D0FD-C44F9583EFF9}"/>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Acrobatische dansstijl, vormt samen met rap, dj’en en graffiti de vier basiselementen van hiphop.</a:t>
            </a:r>
          </a:p>
        </p:txBody>
      </p:sp>
    </p:spTree>
    <p:extLst>
      <p:ext uri="{BB962C8B-B14F-4D97-AF65-F5344CB8AC3E}">
        <p14:creationId xmlns:p14="http://schemas.microsoft.com/office/powerpoint/2010/main" val="3763303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7D77F-8E98-8AAF-C997-FA25257664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0CD7C0-3237-7066-B443-B78BE20E343A}"/>
              </a:ext>
            </a:extLst>
          </p:cNvPr>
          <p:cNvSpPr>
            <a:spLocks noGrp="1"/>
          </p:cNvSpPr>
          <p:nvPr>
            <p:ph type="title"/>
          </p:nvPr>
        </p:nvSpPr>
        <p:spPr>
          <a:xfrm>
            <a:off x="897559" y="2357258"/>
            <a:ext cx="10396882" cy="1151965"/>
          </a:xfrm>
        </p:spPr>
        <p:txBody>
          <a:bodyPr>
            <a:normAutofit/>
          </a:bodyPr>
          <a:lstStyle/>
          <a:p>
            <a:pPr algn="ctr"/>
            <a:r>
              <a:rPr lang="nl-NL" dirty="0"/>
              <a:t>Breakdance</a:t>
            </a:r>
          </a:p>
        </p:txBody>
      </p:sp>
    </p:spTree>
    <p:extLst>
      <p:ext uri="{BB962C8B-B14F-4D97-AF65-F5344CB8AC3E}">
        <p14:creationId xmlns:p14="http://schemas.microsoft.com/office/powerpoint/2010/main" val="102673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DC6C-2D3A-75AA-1679-B5E2740DB3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8AD761-A41E-F362-B838-1D4CEF3ED3E7}"/>
              </a:ext>
            </a:extLst>
          </p:cNvPr>
          <p:cNvSpPr>
            <a:spLocks noGrp="1"/>
          </p:cNvSpPr>
          <p:nvPr>
            <p:ph type="title"/>
          </p:nvPr>
        </p:nvSpPr>
        <p:spPr>
          <a:xfrm>
            <a:off x="897559" y="2357258"/>
            <a:ext cx="10396882" cy="1151965"/>
          </a:xfrm>
        </p:spPr>
        <p:txBody>
          <a:bodyPr>
            <a:normAutofit/>
          </a:bodyPr>
          <a:lstStyle/>
          <a:p>
            <a:pPr algn="ctr"/>
            <a:r>
              <a:rPr lang="nl-NL" dirty="0"/>
              <a:t>Conceptuele Kunst</a:t>
            </a:r>
          </a:p>
        </p:txBody>
      </p:sp>
    </p:spTree>
    <p:extLst>
      <p:ext uri="{BB962C8B-B14F-4D97-AF65-F5344CB8AC3E}">
        <p14:creationId xmlns:p14="http://schemas.microsoft.com/office/powerpoint/2010/main" val="28745483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67A25-9F8A-0101-C10F-6A6263D627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B4415-34E1-D2C6-316C-8B5F47BFDBF1}"/>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Techniek uit de hiphopcultuur waarbij een platenspeler als muziekinstrument wordt gebruikt. Door het ritmisch met de hand heen en weer bewegen van een grammofoonplaat kan de dj korte stukjes muziek of geluid ritmisch herhalen.</a:t>
            </a:r>
          </a:p>
        </p:txBody>
      </p:sp>
    </p:spTree>
    <p:extLst>
      <p:ext uri="{BB962C8B-B14F-4D97-AF65-F5344CB8AC3E}">
        <p14:creationId xmlns:p14="http://schemas.microsoft.com/office/powerpoint/2010/main" val="30731615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18AA8-240B-BE44-7173-A0A3EEE77D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E132DD-9F30-2F17-9705-7FDEFD9EA089}"/>
              </a:ext>
            </a:extLst>
          </p:cNvPr>
          <p:cNvSpPr>
            <a:spLocks noGrp="1"/>
          </p:cNvSpPr>
          <p:nvPr>
            <p:ph type="title"/>
          </p:nvPr>
        </p:nvSpPr>
        <p:spPr>
          <a:xfrm>
            <a:off x="897559" y="2357258"/>
            <a:ext cx="10396882" cy="1151965"/>
          </a:xfrm>
        </p:spPr>
        <p:txBody>
          <a:bodyPr>
            <a:normAutofit/>
          </a:bodyPr>
          <a:lstStyle/>
          <a:p>
            <a:pPr algn="ctr"/>
            <a:r>
              <a:rPr lang="nl-NL" dirty="0"/>
              <a:t>Scratchen</a:t>
            </a:r>
          </a:p>
        </p:txBody>
      </p:sp>
    </p:spTree>
    <p:extLst>
      <p:ext uri="{BB962C8B-B14F-4D97-AF65-F5344CB8AC3E}">
        <p14:creationId xmlns:p14="http://schemas.microsoft.com/office/powerpoint/2010/main" val="8315737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76E08-AC3B-3FDF-9554-B5F8087DC9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466E9-AAEC-2316-95F1-0F6A1C0EFC0A}"/>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In de muziek: fragmenten van bestaande opnamen die gebruikt worden om nieuwe composities mee te maken.</a:t>
            </a:r>
          </a:p>
        </p:txBody>
      </p:sp>
    </p:spTree>
    <p:extLst>
      <p:ext uri="{BB962C8B-B14F-4D97-AF65-F5344CB8AC3E}">
        <p14:creationId xmlns:p14="http://schemas.microsoft.com/office/powerpoint/2010/main" val="41277245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554A1-B5E5-040F-BFF8-5D42FE7924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BCA124-4B30-6097-E489-A47A8F048D6F}"/>
              </a:ext>
            </a:extLst>
          </p:cNvPr>
          <p:cNvSpPr>
            <a:spLocks noGrp="1"/>
          </p:cNvSpPr>
          <p:nvPr>
            <p:ph type="title"/>
          </p:nvPr>
        </p:nvSpPr>
        <p:spPr>
          <a:xfrm>
            <a:off x="897559" y="2357258"/>
            <a:ext cx="10396882" cy="1151965"/>
          </a:xfrm>
        </p:spPr>
        <p:txBody>
          <a:bodyPr>
            <a:normAutofit/>
          </a:bodyPr>
          <a:lstStyle/>
          <a:p>
            <a:pPr algn="ctr"/>
            <a:r>
              <a:rPr lang="nl-NL" dirty="0"/>
              <a:t>Samples</a:t>
            </a:r>
          </a:p>
        </p:txBody>
      </p:sp>
    </p:spTree>
    <p:extLst>
      <p:ext uri="{BB962C8B-B14F-4D97-AF65-F5344CB8AC3E}">
        <p14:creationId xmlns:p14="http://schemas.microsoft.com/office/powerpoint/2010/main" val="13765565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0AE2E-D479-8569-C153-79AC80B473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1605F-8D7C-AD3A-E7C4-A1E472EBF3FE}"/>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Hedendaags muziekgenre met invloeden uit de </a:t>
            </a:r>
            <a:r>
              <a:rPr lang="nl-NL" sz="3200" cap="none" dirty="0" err="1"/>
              <a:t>rhythm</a:t>
            </a:r>
            <a:r>
              <a:rPr lang="nl-NL" sz="3200" cap="none" dirty="0"/>
              <a:t>-</a:t>
            </a:r>
            <a:r>
              <a:rPr lang="nl-NL" sz="3200" cap="none" dirty="0" err="1"/>
              <a:t>and</a:t>
            </a:r>
            <a:r>
              <a:rPr lang="nl-NL" sz="3200" cap="none" dirty="0"/>
              <a:t>-blues, soul, funk en hiphop.</a:t>
            </a:r>
          </a:p>
          <a:p>
            <a:pPr marL="0" indent="0" algn="ctr">
              <a:buNone/>
            </a:pPr>
            <a:r>
              <a:rPr lang="nl-NL" sz="3200" cap="none" dirty="0"/>
              <a:t>Artiesten: o.a. Beyoncé.</a:t>
            </a:r>
          </a:p>
        </p:txBody>
      </p:sp>
    </p:spTree>
    <p:extLst>
      <p:ext uri="{BB962C8B-B14F-4D97-AF65-F5344CB8AC3E}">
        <p14:creationId xmlns:p14="http://schemas.microsoft.com/office/powerpoint/2010/main" val="326779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BFBFA-2006-4CB7-BD47-B0D19BB653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CB9608-FD0C-4911-81A8-73E23CD77945}"/>
              </a:ext>
            </a:extLst>
          </p:cNvPr>
          <p:cNvSpPr>
            <a:spLocks noGrp="1"/>
          </p:cNvSpPr>
          <p:nvPr>
            <p:ph type="title"/>
          </p:nvPr>
        </p:nvSpPr>
        <p:spPr>
          <a:xfrm>
            <a:off x="897559" y="2357258"/>
            <a:ext cx="10396882" cy="1151965"/>
          </a:xfrm>
        </p:spPr>
        <p:txBody>
          <a:bodyPr>
            <a:normAutofit/>
          </a:bodyPr>
          <a:lstStyle/>
          <a:p>
            <a:pPr algn="ctr"/>
            <a:r>
              <a:rPr lang="nl-NL" dirty="0"/>
              <a:t>R&amp;B</a:t>
            </a:r>
          </a:p>
        </p:txBody>
      </p:sp>
    </p:spTree>
    <p:extLst>
      <p:ext uri="{BB962C8B-B14F-4D97-AF65-F5344CB8AC3E}">
        <p14:creationId xmlns:p14="http://schemas.microsoft.com/office/powerpoint/2010/main" val="4677116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D593-BE5B-7D5C-9FDE-231E7C8840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2D9E21-09C1-ABCC-AB96-D740C4576A08}"/>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Basisbeweging uit de breakdance waarbij de danser ronddraait op zijn hoofd.</a:t>
            </a:r>
          </a:p>
        </p:txBody>
      </p:sp>
    </p:spTree>
    <p:extLst>
      <p:ext uri="{BB962C8B-B14F-4D97-AF65-F5344CB8AC3E}">
        <p14:creationId xmlns:p14="http://schemas.microsoft.com/office/powerpoint/2010/main" val="126702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D8C08-B937-7C87-692B-4CB9F59956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E7A039-7AB2-E638-6250-042BD1C0DC83}"/>
              </a:ext>
            </a:extLst>
          </p:cNvPr>
          <p:cNvSpPr>
            <a:spLocks noGrp="1"/>
          </p:cNvSpPr>
          <p:nvPr>
            <p:ph type="title"/>
          </p:nvPr>
        </p:nvSpPr>
        <p:spPr>
          <a:xfrm>
            <a:off x="897559" y="2357258"/>
            <a:ext cx="10396882" cy="1151965"/>
          </a:xfrm>
        </p:spPr>
        <p:txBody>
          <a:bodyPr>
            <a:normAutofit/>
          </a:bodyPr>
          <a:lstStyle/>
          <a:p>
            <a:pPr algn="ctr"/>
            <a:r>
              <a:rPr lang="nl-NL" dirty="0"/>
              <a:t>Headspin</a:t>
            </a:r>
          </a:p>
        </p:txBody>
      </p:sp>
    </p:spTree>
    <p:extLst>
      <p:ext uri="{BB962C8B-B14F-4D97-AF65-F5344CB8AC3E}">
        <p14:creationId xmlns:p14="http://schemas.microsoft.com/office/powerpoint/2010/main" val="3638506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B3DBE-0B91-B009-4ACA-C0104C6913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A6386B-E768-1967-77FB-01AE8B75ED56}"/>
              </a:ext>
            </a:extLst>
          </p:cNvPr>
          <p:cNvSpPr>
            <a:spLocks noGrp="1"/>
          </p:cNvSpPr>
          <p:nvPr>
            <p:ph sz="quarter" idx="13"/>
          </p:nvPr>
        </p:nvSpPr>
        <p:spPr>
          <a:xfrm>
            <a:off x="685800" y="661012"/>
            <a:ext cx="10394707" cy="4713573"/>
          </a:xfrm>
        </p:spPr>
        <p:txBody>
          <a:bodyPr>
            <a:normAutofit/>
          </a:bodyPr>
          <a:lstStyle/>
          <a:p>
            <a:pPr marL="0" indent="0" algn="ctr">
              <a:buNone/>
            </a:pPr>
            <a:r>
              <a:rPr lang="nl-NL" sz="3200" cap="none" dirty="0"/>
              <a:t>Basisbeweging uit de breakdance waarbij de danser met de rug op de grond cirkels draait en de benen gespreid als molenwieken door de lucht zwaaien.</a:t>
            </a:r>
          </a:p>
        </p:txBody>
      </p:sp>
    </p:spTree>
    <p:extLst>
      <p:ext uri="{BB962C8B-B14F-4D97-AF65-F5344CB8AC3E}">
        <p14:creationId xmlns:p14="http://schemas.microsoft.com/office/powerpoint/2010/main" val="10272749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F5B6-91FB-6EE4-21B2-BC119650D8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7FC913-9D37-0735-775C-7DEAC3AA2C78}"/>
              </a:ext>
            </a:extLst>
          </p:cNvPr>
          <p:cNvSpPr>
            <a:spLocks noGrp="1"/>
          </p:cNvSpPr>
          <p:nvPr>
            <p:ph type="title"/>
          </p:nvPr>
        </p:nvSpPr>
        <p:spPr>
          <a:xfrm>
            <a:off x="897559" y="2357258"/>
            <a:ext cx="10396882" cy="1151965"/>
          </a:xfrm>
        </p:spPr>
        <p:txBody>
          <a:bodyPr>
            <a:normAutofit/>
          </a:bodyPr>
          <a:lstStyle/>
          <a:p>
            <a:pPr algn="ctr"/>
            <a:r>
              <a:rPr lang="nl-NL" dirty="0" err="1"/>
              <a:t>Windmill</a:t>
            </a:r>
            <a:endParaRPr lang="nl-NL" dirty="0"/>
          </a:p>
        </p:txBody>
      </p:sp>
    </p:spTree>
    <p:extLst>
      <p:ext uri="{BB962C8B-B14F-4D97-AF65-F5344CB8AC3E}">
        <p14:creationId xmlns:p14="http://schemas.microsoft.com/office/powerpoint/2010/main" val="370329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EC623-5E8C-996C-331B-0474EE744868}"/>
              </a:ext>
            </a:extLst>
          </p:cNvPr>
          <p:cNvSpPr>
            <a:spLocks noGrp="1"/>
          </p:cNvSpPr>
          <p:nvPr>
            <p:ph sz="quarter" idx="13"/>
          </p:nvPr>
        </p:nvSpPr>
        <p:spPr>
          <a:xfrm>
            <a:off x="685800" y="661012"/>
            <a:ext cx="10394707" cy="4713573"/>
          </a:xfrm>
        </p:spPr>
        <p:txBody>
          <a:bodyPr>
            <a:normAutofit/>
          </a:bodyPr>
          <a:lstStyle/>
          <a:p>
            <a:pPr marL="0" indent="0" algn="ctr">
              <a:buNone/>
            </a:pPr>
            <a:r>
              <a:rPr lang="nl-NL" sz="3600" cap="none" dirty="0"/>
              <a:t>Moderne dansvorm waarbij de dansbewegingen zelf zowel inhoud als onderwerp zijn en dus niet iets anders uitdrukken. Grondlegger is </a:t>
            </a:r>
            <a:r>
              <a:rPr lang="nl-NL" sz="3600" cap="none" dirty="0" err="1"/>
              <a:t>Merce</a:t>
            </a:r>
            <a:r>
              <a:rPr lang="nl-NL" sz="3600" cap="none" dirty="0"/>
              <a:t> </a:t>
            </a:r>
            <a:r>
              <a:rPr lang="nl-NL" sz="3600" cap="none" dirty="0" err="1"/>
              <a:t>cunningham</a:t>
            </a:r>
            <a:r>
              <a:rPr lang="nl-NL" sz="3600" cap="none" dirty="0"/>
              <a:t>, verder ontwikkeld door </a:t>
            </a:r>
            <a:r>
              <a:rPr lang="nl-NL" sz="3600" cap="none" dirty="0" err="1"/>
              <a:t>Judson</a:t>
            </a:r>
            <a:r>
              <a:rPr lang="nl-NL" sz="3600" cap="none" dirty="0"/>
              <a:t> Dance Theater.</a:t>
            </a:r>
          </a:p>
        </p:txBody>
      </p:sp>
    </p:spTree>
    <p:extLst>
      <p:ext uri="{BB962C8B-B14F-4D97-AF65-F5344CB8AC3E}">
        <p14:creationId xmlns:p14="http://schemas.microsoft.com/office/powerpoint/2010/main" val="34316494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Main Event</Template>
  <TotalTime>772</TotalTime>
  <Words>1278</Words>
  <Application>Microsoft Macintosh PowerPoint</Application>
  <PresentationFormat>Widescreen</PresentationFormat>
  <Paragraphs>107</Paragraphs>
  <Slides>89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89</vt:i4>
      </vt:variant>
    </vt:vector>
  </HeadingPairs>
  <TitlesOfParts>
    <vt:vector size="93" baseType="lpstr">
      <vt:lpstr>Aptos</vt:lpstr>
      <vt:lpstr>Arial</vt:lpstr>
      <vt:lpstr>Impact</vt:lpstr>
      <vt:lpstr>Main Event</vt:lpstr>
      <vt:lpstr>Massacultuur</vt:lpstr>
      <vt:lpstr>Flashcards  Belangrijke begrippen</vt:lpstr>
      <vt:lpstr>PowerPoint Presentation</vt:lpstr>
      <vt:lpstr>Existentialisme</vt:lpstr>
      <vt:lpstr>PowerPoint Presentation</vt:lpstr>
      <vt:lpstr>Sober Theater</vt:lpstr>
      <vt:lpstr>PowerPoint Presentation</vt:lpstr>
      <vt:lpstr>Conceptuele Kunst</vt:lpstr>
      <vt:lpstr>PowerPoint Presentation</vt:lpstr>
      <vt:lpstr>Pure Dans</vt:lpstr>
      <vt:lpstr>PowerPoint Presentation</vt:lpstr>
      <vt:lpstr>Theater van de Wreedheid</vt:lpstr>
      <vt:lpstr>PowerPoint Presentation</vt:lpstr>
      <vt:lpstr>Absurdistisch Theater</vt:lpstr>
      <vt:lpstr>PowerPoint Presentation</vt:lpstr>
      <vt:lpstr>Performance</vt:lpstr>
      <vt:lpstr>PowerPoint Presentation</vt:lpstr>
      <vt:lpstr>Geprepareerde Piano</vt:lpstr>
      <vt:lpstr>PowerPoint Presentation</vt:lpstr>
      <vt:lpstr>Vlakkevloertheater</vt:lpstr>
      <vt:lpstr>PowerPoint Presentation</vt:lpstr>
      <vt:lpstr>Lijsttheater</vt:lpstr>
      <vt:lpstr>PowerPoint Presentation</vt:lpstr>
      <vt:lpstr>Locatietheater</vt:lpstr>
      <vt:lpstr>PowerPoint Presentation</vt:lpstr>
      <vt:lpstr>Avant-garde</vt:lpstr>
      <vt:lpstr>PowerPoint Presentation</vt:lpstr>
      <vt:lpstr>Beatmuziek</vt:lpstr>
      <vt:lpstr>PowerPoint Presentation</vt:lpstr>
      <vt:lpstr>conceptalbum</vt:lpstr>
      <vt:lpstr>PowerPoint Presentation</vt:lpstr>
      <vt:lpstr>folk</vt:lpstr>
      <vt:lpstr>PowerPoint Presentation</vt:lpstr>
      <vt:lpstr>hippiebeweging</vt:lpstr>
      <vt:lpstr>PowerPoint Presentation</vt:lpstr>
      <vt:lpstr>Psychedelische rock</vt:lpstr>
      <vt:lpstr>PowerPoint Presentation</vt:lpstr>
      <vt:lpstr>Minimal art</vt:lpstr>
      <vt:lpstr>PowerPoint Presentation</vt:lpstr>
      <vt:lpstr>Minimal music</vt:lpstr>
      <vt:lpstr>PowerPoint Presentation</vt:lpstr>
      <vt:lpstr>gamelanmuziek</vt:lpstr>
      <vt:lpstr>PowerPoint Presentation</vt:lpstr>
      <vt:lpstr>opera</vt:lpstr>
      <vt:lpstr>PowerPoint Presentation</vt:lpstr>
      <vt:lpstr>Funk</vt:lpstr>
      <vt:lpstr>PowerPoint Presentation</vt:lpstr>
      <vt:lpstr>Disco</vt:lpstr>
      <vt:lpstr>PowerPoint Presentation</vt:lpstr>
      <vt:lpstr>Afrobeat</vt:lpstr>
      <vt:lpstr>PowerPoint Presentation</vt:lpstr>
      <vt:lpstr>Punk</vt:lpstr>
      <vt:lpstr>PowerPoint Presentation</vt:lpstr>
      <vt:lpstr>Postmodernisme</vt:lpstr>
      <vt:lpstr>PowerPoint Presentation</vt:lpstr>
      <vt:lpstr>modernisme</vt:lpstr>
      <vt:lpstr>PowerPoint Presentation</vt:lpstr>
      <vt:lpstr>deconstructivisme</vt:lpstr>
      <vt:lpstr>PowerPoint Presentation</vt:lpstr>
      <vt:lpstr>Blob-architectuur</vt:lpstr>
      <vt:lpstr>(Nog) Onbekende termen</vt:lpstr>
      <vt:lpstr>PowerPoint Presentation</vt:lpstr>
      <vt:lpstr>Groove</vt:lpstr>
      <vt:lpstr>PowerPoint Presentation</vt:lpstr>
      <vt:lpstr>house</vt:lpstr>
      <vt:lpstr>PowerPoint Presentation</vt:lpstr>
      <vt:lpstr>hiphop</vt:lpstr>
      <vt:lpstr>PowerPoint Presentation</vt:lpstr>
      <vt:lpstr>Porselein</vt:lpstr>
      <vt:lpstr>PowerPoint Presentation</vt:lpstr>
      <vt:lpstr>Blockparties</vt:lpstr>
      <vt:lpstr>PowerPoint Presentation</vt:lpstr>
      <vt:lpstr>Breaks</vt:lpstr>
      <vt:lpstr>PowerPoint Presentation</vt:lpstr>
      <vt:lpstr>DJ</vt:lpstr>
      <vt:lpstr>PowerPoint Presentation</vt:lpstr>
      <vt:lpstr>MC</vt:lpstr>
      <vt:lpstr>PowerPoint Presentation</vt:lpstr>
      <vt:lpstr>Breakdance</vt:lpstr>
      <vt:lpstr>PowerPoint Presentation</vt:lpstr>
      <vt:lpstr>Scratchen</vt:lpstr>
      <vt:lpstr>PowerPoint Presentation</vt:lpstr>
      <vt:lpstr>Samples</vt:lpstr>
      <vt:lpstr>PowerPoint Presentation</vt:lpstr>
      <vt:lpstr>R&amp;B</vt:lpstr>
      <vt:lpstr>PowerPoint Presentation</vt:lpstr>
      <vt:lpstr>Headspin</vt:lpstr>
      <vt:lpstr>PowerPoint Presentation</vt:lpstr>
      <vt:lpstr>Windmill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Jansen</dc:creator>
  <cp:lastModifiedBy>Thomas Jansen</cp:lastModifiedBy>
  <cp:revision>3</cp:revision>
  <dcterms:created xsi:type="dcterms:W3CDTF">2024-10-06T19:12:41Z</dcterms:created>
  <dcterms:modified xsi:type="dcterms:W3CDTF">2024-11-11T12:17:51Z</dcterms:modified>
</cp:coreProperties>
</file>